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61"/>
  </p:notesMasterIdLst>
  <p:handoutMasterIdLst>
    <p:handoutMasterId r:id="rId62"/>
  </p:handoutMasterIdLst>
  <p:sldIdLst>
    <p:sldId id="321" r:id="rId2"/>
    <p:sldId id="322" r:id="rId3"/>
    <p:sldId id="323" r:id="rId4"/>
    <p:sldId id="324" r:id="rId5"/>
    <p:sldId id="325" r:id="rId6"/>
    <p:sldId id="326" r:id="rId7"/>
    <p:sldId id="379" r:id="rId8"/>
    <p:sldId id="327" r:id="rId9"/>
    <p:sldId id="328" r:id="rId10"/>
    <p:sldId id="329" r:id="rId11"/>
    <p:sldId id="330" r:id="rId12"/>
    <p:sldId id="331" r:id="rId13"/>
    <p:sldId id="332" r:id="rId14"/>
    <p:sldId id="333" r:id="rId15"/>
    <p:sldId id="334" r:id="rId16"/>
    <p:sldId id="359" r:id="rId17"/>
    <p:sldId id="335" r:id="rId18"/>
    <p:sldId id="336" r:id="rId19"/>
    <p:sldId id="337" r:id="rId20"/>
    <p:sldId id="338" r:id="rId21"/>
    <p:sldId id="375" r:id="rId22"/>
    <p:sldId id="382" r:id="rId23"/>
    <p:sldId id="339" r:id="rId24"/>
    <p:sldId id="381" r:id="rId25"/>
    <p:sldId id="383" r:id="rId26"/>
    <p:sldId id="341" r:id="rId27"/>
    <p:sldId id="342" r:id="rId28"/>
    <p:sldId id="343" r:id="rId29"/>
    <p:sldId id="344" r:id="rId30"/>
    <p:sldId id="345" r:id="rId31"/>
    <p:sldId id="346" r:id="rId32"/>
    <p:sldId id="347" r:id="rId33"/>
    <p:sldId id="357" r:id="rId34"/>
    <p:sldId id="349" r:id="rId35"/>
    <p:sldId id="350" r:id="rId36"/>
    <p:sldId id="351" r:id="rId37"/>
    <p:sldId id="352" r:id="rId38"/>
    <p:sldId id="353" r:id="rId39"/>
    <p:sldId id="354" r:id="rId40"/>
    <p:sldId id="376" r:id="rId41"/>
    <p:sldId id="377" r:id="rId42"/>
    <p:sldId id="356" r:id="rId43"/>
    <p:sldId id="358" r:id="rId44"/>
    <p:sldId id="378" r:id="rId45"/>
    <p:sldId id="360" r:id="rId46"/>
    <p:sldId id="361" r:id="rId47"/>
    <p:sldId id="362" r:id="rId48"/>
    <p:sldId id="363" r:id="rId49"/>
    <p:sldId id="364" r:id="rId50"/>
    <p:sldId id="365" r:id="rId51"/>
    <p:sldId id="366" r:id="rId52"/>
    <p:sldId id="367" r:id="rId53"/>
    <p:sldId id="368" r:id="rId54"/>
    <p:sldId id="369" r:id="rId55"/>
    <p:sldId id="370" r:id="rId56"/>
    <p:sldId id="371" r:id="rId57"/>
    <p:sldId id="372" r:id="rId58"/>
    <p:sldId id="373" r:id="rId59"/>
    <p:sldId id="374" r:id="rId6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 Susanne, FIN-SV-StOS-KOM" initials="FVMD" lastIdx="22" clrIdx="0">
    <p:extLst>
      <p:ext uri="{19B8F6BF-5375-455C-9EA6-DF929625EA0E}">
        <p15:presenceInfo xmlns:p15="http://schemas.microsoft.com/office/powerpoint/2012/main" userId="Michel Susanne, FIN-SV-StOS-KOM" providerId="None"/>
      </p:ext>
    </p:extLst>
  </p:cmAuthor>
  <p:cmAuthor id="2" name="Gruny Robert, FIN-SV-GB-R-K" initials="FDNJ" lastIdx="3" clrIdx="1">
    <p:extLst>
      <p:ext uri="{19B8F6BF-5375-455C-9EA6-DF929625EA0E}">
        <p15:presenceInfo xmlns:p15="http://schemas.microsoft.com/office/powerpoint/2012/main" userId="Gruny Robert, FIN-SV-GB-R-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A161F"/>
    <a:srgbClr val="999999"/>
    <a:srgbClr val="DC121C"/>
    <a:srgbClr val="E2141E"/>
    <a:srgbClr val="F69CA0"/>
    <a:srgbClr val="F379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94" autoAdjust="0"/>
    <p:restoredTop sz="85471" autoAdjust="0"/>
  </p:normalViewPr>
  <p:slideViewPr>
    <p:cSldViewPr showGuides="1">
      <p:cViewPr varScale="1">
        <p:scale>
          <a:sx n="109" d="100"/>
          <a:sy n="109" d="100"/>
        </p:scale>
        <p:origin x="408" y="78"/>
      </p:cViewPr>
      <p:guideLst>
        <p:guide orient="horz" pos="1616"/>
        <p:guide pos="384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97" d="100"/>
          <a:sy n="97" d="100"/>
        </p:scale>
        <p:origin x="353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ctr"/>
          <c:showLegendKey val="0"/>
          <c:showVal val="0"/>
          <c:showCatName val="1"/>
          <c:showSerName val="0"/>
          <c:showPercent val="0"/>
          <c:showBubbleSize val="0"/>
          <c:showLeaderLines val="0"/>
        </c:dLbls>
        <c:firstSliceAng val="13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2BC26B-0C20-4EBD-B614-5CFD13C7DFA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de-CH"/>
        </a:p>
      </dgm:t>
    </dgm:pt>
    <dgm:pt modelId="{14658CAF-1A66-4ADD-854D-180B38557E5B}">
      <dgm:prSet phldrT="[Text]" custT="1"/>
      <dgm:spPr>
        <a:noFill/>
        <a:ln>
          <a:solidFill>
            <a:schemeClr val="tx1"/>
          </a:solidFill>
        </a:ln>
      </dgm:spPr>
      <dgm:t>
        <a:bodyPr/>
        <a:lstStyle/>
        <a:p>
          <a:pPr>
            <a:spcAft>
              <a:spcPts val="0"/>
            </a:spcAft>
          </a:pPr>
          <a:r>
            <a:rPr lang="de-DE" sz="2600" b="0" dirty="0" smtClean="0">
              <a:solidFill>
                <a:schemeClr val="tx1"/>
              </a:solidFill>
            </a:rPr>
            <a:t>Bruttoeinkommen</a:t>
          </a:r>
        </a:p>
        <a:p>
          <a:pPr>
            <a:spcAft>
              <a:spcPct val="35000"/>
            </a:spcAft>
          </a:pPr>
          <a:r>
            <a:rPr lang="de-CH" sz="1400" b="0" dirty="0" smtClean="0">
              <a:solidFill>
                <a:schemeClr val="tx1"/>
              </a:solidFill>
            </a:rPr>
            <a:t>Einkommen aus unselbständiger oder selbständiger Erwerbstätigkeit,</a:t>
          </a:r>
          <a:br>
            <a:rPr lang="de-CH" sz="1400" b="0" dirty="0" smtClean="0">
              <a:solidFill>
                <a:schemeClr val="tx1"/>
              </a:solidFill>
            </a:rPr>
          </a:br>
          <a:r>
            <a:rPr lang="de-CH" sz="1400" b="0" dirty="0" smtClean="0">
              <a:solidFill>
                <a:schemeClr val="tx1"/>
              </a:solidFill>
            </a:rPr>
            <a:t>Einkommen aus beweglichem und unbeweglichem Vermögen, </a:t>
          </a:r>
          <a:r>
            <a:rPr lang="de-DE" sz="1400" b="0" dirty="0" smtClean="0">
              <a:solidFill>
                <a:schemeClr val="tx1"/>
              </a:solidFill>
            </a:rPr>
            <a:t>Einkommen aus Vorsorge, übriges Einkommen</a:t>
          </a:r>
        </a:p>
      </dgm:t>
    </dgm:pt>
    <dgm:pt modelId="{38855D61-2CE4-4475-BF0F-34EFDFDFF035}" type="parTrans" cxnId="{2C28410A-F321-4E92-AE0D-3C0831BD5D55}">
      <dgm:prSet/>
      <dgm:spPr/>
      <dgm:t>
        <a:bodyPr/>
        <a:lstStyle/>
        <a:p>
          <a:endParaRPr lang="de-CH"/>
        </a:p>
      </dgm:t>
    </dgm:pt>
    <dgm:pt modelId="{E3F35194-64C8-41FF-B75E-AC347627FD36}" type="sibTrans" cxnId="{2C28410A-F321-4E92-AE0D-3C0831BD5D55}">
      <dgm:prSet/>
      <dgm:spPr/>
      <dgm:t>
        <a:bodyPr/>
        <a:lstStyle/>
        <a:p>
          <a:endParaRPr lang="de-CH"/>
        </a:p>
      </dgm:t>
    </dgm:pt>
    <dgm:pt modelId="{2A872CE5-C713-4C3A-A512-830D717CA652}">
      <dgm:prSet phldrT="[Text]" custT="1"/>
      <dgm:spPr>
        <a:noFill/>
        <a:ln>
          <a:solidFill>
            <a:schemeClr val="tx1"/>
          </a:solidFill>
        </a:ln>
      </dgm:spPr>
      <dgm:t>
        <a:bodyPr/>
        <a:lstStyle/>
        <a:p>
          <a:pPr>
            <a:spcAft>
              <a:spcPts val="0"/>
            </a:spcAft>
          </a:pPr>
          <a:r>
            <a:rPr lang="de-DE" sz="2600" b="0" dirty="0" smtClean="0">
              <a:solidFill>
                <a:schemeClr val="tx1"/>
              </a:solidFill>
            </a:rPr>
            <a:t>Sozialabzüge</a:t>
          </a:r>
        </a:p>
        <a:p>
          <a:pPr>
            <a:spcAft>
              <a:spcPts val="0"/>
            </a:spcAft>
          </a:pPr>
          <a:r>
            <a:rPr lang="de-CH" sz="1400" dirty="0" smtClean="0">
              <a:solidFill>
                <a:schemeClr val="tx1"/>
              </a:solidFill>
            </a:rPr>
            <a:t>Allgemeiner Abzug, Abzug für selbstständigen Haushalt, Kinderabzug, Abzug für auswärtige Ausbildung, Unterstützungsabzug, Abzug für bescheidene Einkommen</a:t>
          </a:r>
          <a:endParaRPr lang="de-DE" sz="1400" b="0" dirty="0" smtClean="0">
            <a:solidFill>
              <a:schemeClr val="tx1"/>
            </a:solidFill>
          </a:endParaRPr>
        </a:p>
      </dgm:t>
    </dgm:pt>
    <dgm:pt modelId="{9C16BE18-0909-4E15-9980-5F720445D640}" type="parTrans" cxnId="{1AFE0444-3A23-40C9-9E60-67B05F0AFBA8}">
      <dgm:prSet/>
      <dgm:spPr/>
      <dgm:t>
        <a:bodyPr/>
        <a:lstStyle/>
        <a:p>
          <a:endParaRPr lang="de-CH"/>
        </a:p>
      </dgm:t>
    </dgm:pt>
    <dgm:pt modelId="{7CC7BDBF-4297-4703-9526-68F32B868FAE}" type="sibTrans" cxnId="{1AFE0444-3A23-40C9-9E60-67B05F0AFBA8}">
      <dgm:prSet/>
      <dgm:spPr/>
      <dgm:t>
        <a:bodyPr/>
        <a:lstStyle/>
        <a:p>
          <a:endParaRPr lang="de-CH"/>
        </a:p>
      </dgm:t>
    </dgm:pt>
    <dgm:pt modelId="{708F90B2-13C8-4DDA-BD38-88B7F0BB0600}">
      <dgm:prSet phldrT="[Text]" custT="1"/>
      <dgm:spPr>
        <a:noFill/>
        <a:ln>
          <a:solidFill>
            <a:schemeClr val="tx1"/>
          </a:solidFill>
        </a:ln>
      </dgm:spPr>
      <dgm:t>
        <a:bodyPr/>
        <a:lstStyle/>
        <a:p>
          <a:pPr>
            <a:spcAft>
              <a:spcPct val="35000"/>
            </a:spcAft>
          </a:pPr>
          <a:r>
            <a:rPr lang="de-DE" sz="2600" b="1" dirty="0" smtClean="0">
              <a:solidFill>
                <a:schemeClr val="tx1"/>
              </a:solidFill>
            </a:rPr>
            <a:t>Steuerbares Einkommen</a:t>
          </a:r>
        </a:p>
      </dgm:t>
    </dgm:pt>
    <dgm:pt modelId="{57149C7C-CE3A-4F6F-ADBB-A6F62198EFB9}" type="parTrans" cxnId="{D6C455BA-60AE-4AD6-82E1-22D225E8AB38}">
      <dgm:prSet/>
      <dgm:spPr/>
      <dgm:t>
        <a:bodyPr/>
        <a:lstStyle/>
        <a:p>
          <a:endParaRPr lang="de-CH"/>
        </a:p>
      </dgm:t>
    </dgm:pt>
    <dgm:pt modelId="{CEBD7AEC-00E6-49ED-97CC-1BBDC5EA1BA9}" type="sibTrans" cxnId="{D6C455BA-60AE-4AD6-82E1-22D225E8AB38}">
      <dgm:prSet/>
      <dgm:spPr/>
      <dgm:t>
        <a:bodyPr/>
        <a:lstStyle/>
        <a:p>
          <a:endParaRPr lang="de-CH"/>
        </a:p>
      </dgm:t>
    </dgm:pt>
    <dgm:pt modelId="{A7CFDB41-139C-4722-A13D-97705C6E14F5}">
      <dgm:prSet phldrT="[Text]" custT="1"/>
      <dgm:spPr>
        <a:noFill/>
        <a:ln>
          <a:solidFill>
            <a:schemeClr val="tx1"/>
          </a:solidFill>
        </a:ln>
      </dgm:spPr>
      <dgm:t>
        <a:bodyPr/>
        <a:lstStyle/>
        <a:p>
          <a:pPr>
            <a:spcAft>
              <a:spcPts val="0"/>
            </a:spcAft>
          </a:pPr>
          <a:r>
            <a:rPr lang="de-DE" sz="2600" b="0" dirty="0" smtClean="0">
              <a:solidFill>
                <a:schemeClr val="tx1"/>
              </a:solidFill>
            </a:rPr>
            <a:t>Reineinkommen</a:t>
          </a:r>
        </a:p>
        <a:p>
          <a:pPr>
            <a:spcAft>
              <a:spcPct val="35000"/>
            </a:spcAft>
          </a:pPr>
          <a:r>
            <a:rPr lang="de-DE" sz="1400" b="0" dirty="0" smtClean="0">
              <a:solidFill>
                <a:schemeClr val="tx1"/>
              </a:solidFill>
            </a:rPr>
            <a:t>Gewinnungskosten, Allgemeine Abzüge</a:t>
          </a:r>
        </a:p>
      </dgm:t>
    </dgm:pt>
    <dgm:pt modelId="{E9637360-E113-4E84-8348-3D55481C5FC6}" type="parTrans" cxnId="{D0C1F221-5766-46D3-9BFB-8FC226A89915}">
      <dgm:prSet/>
      <dgm:spPr/>
      <dgm:t>
        <a:bodyPr/>
        <a:lstStyle/>
        <a:p>
          <a:endParaRPr lang="de-CH"/>
        </a:p>
      </dgm:t>
    </dgm:pt>
    <dgm:pt modelId="{22553CB4-0671-412E-81A7-97250B6FC771}" type="sibTrans" cxnId="{D0C1F221-5766-46D3-9BFB-8FC226A89915}">
      <dgm:prSet/>
      <dgm:spPr/>
      <dgm:t>
        <a:bodyPr/>
        <a:lstStyle/>
        <a:p>
          <a:endParaRPr lang="de-CH"/>
        </a:p>
      </dgm:t>
    </dgm:pt>
    <dgm:pt modelId="{18346429-FA6C-45F7-A31F-C6F18A94C833}" type="pres">
      <dgm:prSet presAssocID="{A02BC26B-0C20-4EBD-B614-5CFD13C7DFA7}" presName="Name0" presStyleCnt="0">
        <dgm:presLayoutVars>
          <dgm:dir/>
          <dgm:animLvl val="lvl"/>
          <dgm:resizeHandles val="exact"/>
        </dgm:presLayoutVars>
      </dgm:prSet>
      <dgm:spPr/>
      <dgm:t>
        <a:bodyPr/>
        <a:lstStyle/>
        <a:p>
          <a:endParaRPr lang="de-CH"/>
        </a:p>
      </dgm:t>
    </dgm:pt>
    <dgm:pt modelId="{187FB49A-DBA7-43B4-92F6-F7DE8169C4C5}" type="pres">
      <dgm:prSet presAssocID="{708F90B2-13C8-4DDA-BD38-88B7F0BB0600}" presName="boxAndChildren" presStyleCnt="0"/>
      <dgm:spPr/>
    </dgm:pt>
    <dgm:pt modelId="{79CA591A-FC1F-4970-8D65-C1DE679A1B14}" type="pres">
      <dgm:prSet presAssocID="{708F90B2-13C8-4DDA-BD38-88B7F0BB0600}" presName="parentTextBox" presStyleLbl="node1" presStyleIdx="0" presStyleCnt="4"/>
      <dgm:spPr/>
      <dgm:t>
        <a:bodyPr/>
        <a:lstStyle/>
        <a:p>
          <a:endParaRPr lang="de-DE"/>
        </a:p>
      </dgm:t>
    </dgm:pt>
    <dgm:pt modelId="{61416183-B287-48DE-8CC2-DF24AF1A0647}" type="pres">
      <dgm:prSet presAssocID="{7CC7BDBF-4297-4703-9526-68F32B868FAE}" presName="sp" presStyleCnt="0"/>
      <dgm:spPr/>
    </dgm:pt>
    <dgm:pt modelId="{93D345D3-9BDC-4FDE-8555-283B3FBCF612}" type="pres">
      <dgm:prSet presAssocID="{2A872CE5-C713-4C3A-A512-830D717CA652}" presName="arrowAndChildren" presStyleCnt="0"/>
      <dgm:spPr/>
    </dgm:pt>
    <dgm:pt modelId="{B1391616-A846-41DD-8F76-902D16C8E176}" type="pres">
      <dgm:prSet presAssocID="{2A872CE5-C713-4C3A-A512-830D717CA652}" presName="parentTextArrow" presStyleLbl="node1" presStyleIdx="1" presStyleCnt="4"/>
      <dgm:spPr/>
      <dgm:t>
        <a:bodyPr/>
        <a:lstStyle/>
        <a:p>
          <a:endParaRPr lang="de-CH"/>
        </a:p>
      </dgm:t>
    </dgm:pt>
    <dgm:pt modelId="{6C1B4883-5B17-439A-B595-3ACA2598B631}" type="pres">
      <dgm:prSet presAssocID="{22553CB4-0671-412E-81A7-97250B6FC771}" presName="sp" presStyleCnt="0"/>
      <dgm:spPr/>
    </dgm:pt>
    <dgm:pt modelId="{AE8343BF-762C-4CFF-AB91-DD31B19D8832}" type="pres">
      <dgm:prSet presAssocID="{A7CFDB41-139C-4722-A13D-97705C6E14F5}" presName="arrowAndChildren" presStyleCnt="0"/>
      <dgm:spPr/>
    </dgm:pt>
    <dgm:pt modelId="{32DC7281-879C-4BE2-AD33-8D9934BC15D9}" type="pres">
      <dgm:prSet presAssocID="{A7CFDB41-139C-4722-A13D-97705C6E14F5}" presName="parentTextArrow" presStyleLbl="node1" presStyleIdx="2" presStyleCnt="4"/>
      <dgm:spPr/>
      <dgm:t>
        <a:bodyPr/>
        <a:lstStyle/>
        <a:p>
          <a:endParaRPr lang="de-CH"/>
        </a:p>
      </dgm:t>
    </dgm:pt>
    <dgm:pt modelId="{76CD1EE9-2077-423C-B7AB-C8AE60C55E7E}" type="pres">
      <dgm:prSet presAssocID="{E3F35194-64C8-41FF-B75E-AC347627FD36}" presName="sp" presStyleCnt="0"/>
      <dgm:spPr/>
    </dgm:pt>
    <dgm:pt modelId="{D51BB8E0-8411-443C-88C7-DEBE55896249}" type="pres">
      <dgm:prSet presAssocID="{14658CAF-1A66-4ADD-854D-180B38557E5B}" presName="arrowAndChildren" presStyleCnt="0"/>
      <dgm:spPr/>
    </dgm:pt>
    <dgm:pt modelId="{E658328E-2AD4-4DF5-AA8D-D74A816ADF65}" type="pres">
      <dgm:prSet presAssocID="{14658CAF-1A66-4ADD-854D-180B38557E5B}" presName="parentTextArrow" presStyleLbl="node1" presStyleIdx="3" presStyleCnt="4"/>
      <dgm:spPr/>
      <dgm:t>
        <a:bodyPr/>
        <a:lstStyle/>
        <a:p>
          <a:endParaRPr lang="de-CH"/>
        </a:p>
      </dgm:t>
    </dgm:pt>
  </dgm:ptLst>
  <dgm:cxnLst>
    <dgm:cxn modelId="{1AFE0444-3A23-40C9-9E60-67B05F0AFBA8}" srcId="{A02BC26B-0C20-4EBD-B614-5CFD13C7DFA7}" destId="{2A872CE5-C713-4C3A-A512-830D717CA652}" srcOrd="2" destOrd="0" parTransId="{9C16BE18-0909-4E15-9980-5F720445D640}" sibTransId="{7CC7BDBF-4297-4703-9526-68F32B868FAE}"/>
    <dgm:cxn modelId="{CF8308FF-C818-41E0-9677-FDA031FF3B60}" type="presOf" srcId="{2A872CE5-C713-4C3A-A512-830D717CA652}" destId="{B1391616-A846-41DD-8F76-902D16C8E176}" srcOrd="0" destOrd="0" presId="urn:microsoft.com/office/officeart/2005/8/layout/process4"/>
    <dgm:cxn modelId="{E5E92B39-045D-452E-BF64-28AE14B8CBF2}" type="presOf" srcId="{14658CAF-1A66-4ADD-854D-180B38557E5B}" destId="{E658328E-2AD4-4DF5-AA8D-D74A816ADF65}" srcOrd="0" destOrd="0" presId="urn:microsoft.com/office/officeart/2005/8/layout/process4"/>
    <dgm:cxn modelId="{3D1C9A66-6A02-403A-8E55-B967660B144C}" type="presOf" srcId="{A02BC26B-0C20-4EBD-B614-5CFD13C7DFA7}" destId="{18346429-FA6C-45F7-A31F-C6F18A94C833}" srcOrd="0" destOrd="0" presId="urn:microsoft.com/office/officeart/2005/8/layout/process4"/>
    <dgm:cxn modelId="{C218B5FB-6492-42BE-ADA3-AC7E60D26FE9}" type="presOf" srcId="{A7CFDB41-139C-4722-A13D-97705C6E14F5}" destId="{32DC7281-879C-4BE2-AD33-8D9934BC15D9}" srcOrd="0" destOrd="0" presId="urn:microsoft.com/office/officeart/2005/8/layout/process4"/>
    <dgm:cxn modelId="{936F79E1-527B-4AC1-A576-DF21C6BC9878}" type="presOf" srcId="{708F90B2-13C8-4DDA-BD38-88B7F0BB0600}" destId="{79CA591A-FC1F-4970-8D65-C1DE679A1B14}" srcOrd="0" destOrd="0" presId="urn:microsoft.com/office/officeart/2005/8/layout/process4"/>
    <dgm:cxn modelId="{2C28410A-F321-4E92-AE0D-3C0831BD5D55}" srcId="{A02BC26B-0C20-4EBD-B614-5CFD13C7DFA7}" destId="{14658CAF-1A66-4ADD-854D-180B38557E5B}" srcOrd="0" destOrd="0" parTransId="{38855D61-2CE4-4475-BF0F-34EFDFDFF035}" sibTransId="{E3F35194-64C8-41FF-B75E-AC347627FD36}"/>
    <dgm:cxn modelId="{D0C1F221-5766-46D3-9BFB-8FC226A89915}" srcId="{A02BC26B-0C20-4EBD-B614-5CFD13C7DFA7}" destId="{A7CFDB41-139C-4722-A13D-97705C6E14F5}" srcOrd="1" destOrd="0" parTransId="{E9637360-E113-4E84-8348-3D55481C5FC6}" sibTransId="{22553CB4-0671-412E-81A7-97250B6FC771}"/>
    <dgm:cxn modelId="{D6C455BA-60AE-4AD6-82E1-22D225E8AB38}" srcId="{A02BC26B-0C20-4EBD-B614-5CFD13C7DFA7}" destId="{708F90B2-13C8-4DDA-BD38-88B7F0BB0600}" srcOrd="3" destOrd="0" parTransId="{57149C7C-CE3A-4F6F-ADBB-A6F62198EFB9}" sibTransId="{CEBD7AEC-00E6-49ED-97CC-1BBDC5EA1BA9}"/>
    <dgm:cxn modelId="{BA810BA2-DCB5-4D86-85B8-78A5E27A638D}" type="presParOf" srcId="{18346429-FA6C-45F7-A31F-C6F18A94C833}" destId="{187FB49A-DBA7-43B4-92F6-F7DE8169C4C5}" srcOrd="0" destOrd="0" presId="urn:microsoft.com/office/officeart/2005/8/layout/process4"/>
    <dgm:cxn modelId="{202834F7-359D-4368-958C-9DAD7467A71C}" type="presParOf" srcId="{187FB49A-DBA7-43B4-92F6-F7DE8169C4C5}" destId="{79CA591A-FC1F-4970-8D65-C1DE679A1B14}" srcOrd="0" destOrd="0" presId="urn:microsoft.com/office/officeart/2005/8/layout/process4"/>
    <dgm:cxn modelId="{534D563B-E2A9-4BE3-A775-EABBDAD25AF6}" type="presParOf" srcId="{18346429-FA6C-45F7-A31F-C6F18A94C833}" destId="{61416183-B287-48DE-8CC2-DF24AF1A0647}" srcOrd="1" destOrd="0" presId="urn:microsoft.com/office/officeart/2005/8/layout/process4"/>
    <dgm:cxn modelId="{675D81D0-B309-434C-93EE-B069CAEEFC0C}" type="presParOf" srcId="{18346429-FA6C-45F7-A31F-C6F18A94C833}" destId="{93D345D3-9BDC-4FDE-8555-283B3FBCF612}" srcOrd="2" destOrd="0" presId="urn:microsoft.com/office/officeart/2005/8/layout/process4"/>
    <dgm:cxn modelId="{2DBF9189-9825-4924-9CB4-0927EC6D38B6}" type="presParOf" srcId="{93D345D3-9BDC-4FDE-8555-283B3FBCF612}" destId="{B1391616-A846-41DD-8F76-902D16C8E176}" srcOrd="0" destOrd="0" presId="urn:microsoft.com/office/officeart/2005/8/layout/process4"/>
    <dgm:cxn modelId="{8212B50C-5076-4C66-AEF2-DFA351C3519B}" type="presParOf" srcId="{18346429-FA6C-45F7-A31F-C6F18A94C833}" destId="{6C1B4883-5B17-439A-B595-3ACA2598B631}" srcOrd="3" destOrd="0" presId="urn:microsoft.com/office/officeart/2005/8/layout/process4"/>
    <dgm:cxn modelId="{A86194AE-A808-4C1E-BF07-76C066935622}" type="presParOf" srcId="{18346429-FA6C-45F7-A31F-C6F18A94C833}" destId="{AE8343BF-762C-4CFF-AB91-DD31B19D8832}" srcOrd="4" destOrd="0" presId="urn:microsoft.com/office/officeart/2005/8/layout/process4"/>
    <dgm:cxn modelId="{7884506B-8CB2-48AB-A34D-B5D74EC2647F}" type="presParOf" srcId="{AE8343BF-762C-4CFF-AB91-DD31B19D8832}" destId="{32DC7281-879C-4BE2-AD33-8D9934BC15D9}" srcOrd="0" destOrd="0" presId="urn:microsoft.com/office/officeart/2005/8/layout/process4"/>
    <dgm:cxn modelId="{8E28D832-96A6-4706-8237-CF9C7C925AC0}" type="presParOf" srcId="{18346429-FA6C-45F7-A31F-C6F18A94C833}" destId="{76CD1EE9-2077-423C-B7AB-C8AE60C55E7E}" srcOrd="5" destOrd="0" presId="urn:microsoft.com/office/officeart/2005/8/layout/process4"/>
    <dgm:cxn modelId="{7CADE6EF-FE16-43AF-B2F5-FE1A96120CDB}" type="presParOf" srcId="{18346429-FA6C-45F7-A31F-C6F18A94C833}" destId="{D51BB8E0-8411-443C-88C7-DEBE55896249}" srcOrd="6" destOrd="0" presId="urn:microsoft.com/office/officeart/2005/8/layout/process4"/>
    <dgm:cxn modelId="{C22BFC5B-2178-4A85-9015-240A9EDEF608}" type="presParOf" srcId="{D51BB8E0-8411-443C-88C7-DEBE55896249}" destId="{E658328E-2AD4-4DF5-AA8D-D74A816ADF65}" srcOrd="0" destOrd="0" presId="urn:microsoft.com/office/officeart/2005/8/layout/process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2BC26B-0C20-4EBD-B614-5CFD13C7DFA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de-CH"/>
        </a:p>
      </dgm:t>
    </dgm:pt>
    <dgm:pt modelId="{14658CAF-1A66-4ADD-854D-180B38557E5B}">
      <dgm:prSet phldrT="[Text]" custT="1"/>
      <dgm:spPr>
        <a:noFill/>
        <a:ln>
          <a:solidFill>
            <a:schemeClr val="tx1"/>
          </a:solidFill>
        </a:ln>
      </dgm:spPr>
      <dgm:t>
        <a:bodyPr/>
        <a:lstStyle/>
        <a:p>
          <a:pPr>
            <a:spcAft>
              <a:spcPts val="0"/>
            </a:spcAft>
          </a:pPr>
          <a:r>
            <a:rPr lang="de-DE" sz="2600" b="0" dirty="0" smtClean="0">
              <a:solidFill>
                <a:schemeClr val="tx1"/>
              </a:solidFill>
            </a:rPr>
            <a:t>Steuererklärung einreichen</a:t>
          </a:r>
        </a:p>
      </dgm:t>
    </dgm:pt>
    <dgm:pt modelId="{38855D61-2CE4-4475-BF0F-34EFDFDFF035}" type="parTrans" cxnId="{2C28410A-F321-4E92-AE0D-3C0831BD5D55}">
      <dgm:prSet/>
      <dgm:spPr/>
      <dgm:t>
        <a:bodyPr/>
        <a:lstStyle/>
        <a:p>
          <a:endParaRPr lang="de-CH"/>
        </a:p>
      </dgm:t>
    </dgm:pt>
    <dgm:pt modelId="{E3F35194-64C8-41FF-B75E-AC347627FD36}" type="sibTrans" cxnId="{2C28410A-F321-4E92-AE0D-3C0831BD5D55}">
      <dgm:prSet/>
      <dgm:spPr/>
      <dgm:t>
        <a:bodyPr/>
        <a:lstStyle/>
        <a:p>
          <a:endParaRPr lang="de-CH"/>
        </a:p>
      </dgm:t>
    </dgm:pt>
    <dgm:pt modelId="{2A872CE5-C713-4C3A-A512-830D717CA652}">
      <dgm:prSet phldrT="[Text]" custT="1"/>
      <dgm:spPr>
        <a:noFill/>
        <a:ln>
          <a:solidFill>
            <a:schemeClr val="tx1"/>
          </a:solidFill>
        </a:ln>
      </dgm:spPr>
      <dgm:t>
        <a:bodyPr/>
        <a:lstStyle/>
        <a:p>
          <a:pPr>
            <a:spcAft>
              <a:spcPts val="0"/>
            </a:spcAft>
          </a:pPr>
          <a:r>
            <a:rPr lang="de-DE" sz="2600" b="0" dirty="0" smtClean="0">
              <a:solidFill>
                <a:schemeClr val="tx1"/>
              </a:solidFill>
            </a:rPr>
            <a:t>Versand der Ratenrechnungen (Mai, August und November)</a:t>
          </a:r>
        </a:p>
      </dgm:t>
    </dgm:pt>
    <dgm:pt modelId="{9C16BE18-0909-4E15-9980-5F720445D640}" type="parTrans" cxnId="{1AFE0444-3A23-40C9-9E60-67B05F0AFBA8}">
      <dgm:prSet/>
      <dgm:spPr/>
      <dgm:t>
        <a:bodyPr/>
        <a:lstStyle/>
        <a:p>
          <a:endParaRPr lang="de-CH"/>
        </a:p>
      </dgm:t>
    </dgm:pt>
    <dgm:pt modelId="{7CC7BDBF-4297-4703-9526-68F32B868FAE}" type="sibTrans" cxnId="{1AFE0444-3A23-40C9-9E60-67B05F0AFBA8}">
      <dgm:prSet/>
      <dgm:spPr/>
      <dgm:t>
        <a:bodyPr/>
        <a:lstStyle/>
        <a:p>
          <a:endParaRPr lang="de-CH"/>
        </a:p>
      </dgm:t>
    </dgm:pt>
    <dgm:pt modelId="{708F90B2-13C8-4DDA-BD38-88B7F0BB0600}">
      <dgm:prSet phldrT="[Text]" custT="1"/>
      <dgm:spPr>
        <a:noFill/>
        <a:ln>
          <a:solidFill>
            <a:schemeClr val="tx1"/>
          </a:solidFill>
        </a:ln>
      </dgm:spPr>
      <dgm:t>
        <a:bodyPr/>
        <a:lstStyle/>
        <a:p>
          <a:pPr>
            <a:spcAft>
              <a:spcPct val="35000"/>
            </a:spcAft>
          </a:pPr>
          <a:r>
            <a:rPr lang="de-DE" sz="2600" b="0" dirty="0" smtClean="0">
              <a:solidFill>
                <a:schemeClr val="tx1"/>
              </a:solidFill>
            </a:rPr>
            <a:t>Versand </a:t>
          </a:r>
          <a:r>
            <a:rPr lang="de-DE" sz="2600" b="1" dirty="0" smtClean="0">
              <a:solidFill>
                <a:schemeClr val="tx1"/>
              </a:solidFill>
            </a:rPr>
            <a:t>Veranlagungsverfügung</a:t>
          </a:r>
          <a:r>
            <a:rPr lang="de-DE" sz="2600" b="0" dirty="0" smtClean="0">
              <a:solidFill>
                <a:schemeClr val="tx1"/>
              </a:solidFill>
            </a:rPr>
            <a:t> und Schlussabrechnung</a:t>
          </a:r>
        </a:p>
      </dgm:t>
    </dgm:pt>
    <dgm:pt modelId="{57149C7C-CE3A-4F6F-ADBB-A6F62198EFB9}" type="parTrans" cxnId="{D6C455BA-60AE-4AD6-82E1-22D225E8AB38}">
      <dgm:prSet/>
      <dgm:spPr/>
      <dgm:t>
        <a:bodyPr/>
        <a:lstStyle/>
        <a:p>
          <a:endParaRPr lang="de-CH"/>
        </a:p>
      </dgm:t>
    </dgm:pt>
    <dgm:pt modelId="{CEBD7AEC-00E6-49ED-97CC-1BBDC5EA1BA9}" type="sibTrans" cxnId="{D6C455BA-60AE-4AD6-82E1-22D225E8AB38}">
      <dgm:prSet/>
      <dgm:spPr/>
      <dgm:t>
        <a:bodyPr/>
        <a:lstStyle/>
        <a:p>
          <a:endParaRPr lang="de-CH"/>
        </a:p>
      </dgm:t>
    </dgm:pt>
    <dgm:pt modelId="{A7CFDB41-139C-4722-A13D-97705C6E14F5}">
      <dgm:prSet phldrT="[Text]" custT="1"/>
      <dgm:spPr>
        <a:noFill/>
        <a:ln>
          <a:solidFill>
            <a:schemeClr val="tx1"/>
          </a:solidFill>
        </a:ln>
      </dgm:spPr>
      <dgm:t>
        <a:bodyPr/>
        <a:lstStyle/>
        <a:p>
          <a:r>
            <a:rPr lang="de-DE" sz="2600" b="0" dirty="0" smtClean="0">
              <a:solidFill>
                <a:schemeClr val="tx1"/>
              </a:solidFill>
            </a:rPr>
            <a:t>Prüfen der Angaben und </a:t>
          </a:r>
          <a:r>
            <a:rPr lang="de-CH" sz="2600" b="0" dirty="0" smtClean="0">
              <a:solidFill>
                <a:schemeClr val="tx1"/>
              </a:solidFill>
            </a:rPr>
            <a:t>Berechnung des Steuerbetrags</a:t>
          </a:r>
          <a:endParaRPr lang="de-DE" sz="2600" b="0" dirty="0" smtClean="0">
            <a:solidFill>
              <a:schemeClr val="tx1"/>
            </a:solidFill>
          </a:endParaRPr>
        </a:p>
      </dgm:t>
    </dgm:pt>
    <dgm:pt modelId="{E9637360-E113-4E84-8348-3D55481C5FC6}" type="parTrans" cxnId="{D0C1F221-5766-46D3-9BFB-8FC226A89915}">
      <dgm:prSet/>
      <dgm:spPr/>
      <dgm:t>
        <a:bodyPr/>
        <a:lstStyle/>
        <a:p>
          <a:endParaRPr lang="de-CH"/>
        </a:p>
      </dgm:t>
    </dgm:pt>
    <dgm:pt modelId="{22553CB4-0671-412E-81A7-97250B6FC771}" type="sibTrans" cxnId="{D0C1F221-5766-46D3-9BFB-8FC226A89915}">
      <dgm:prSet/>
      <dgm:spPr/>
      <dgm:t>
        <a:bodyPr/>
        <a:lstStyle/>
        <a:p>
          <a:endParaRPr lang="de-CH"/>
        </a:p>
      </dgm:t>
    </dgm:pt>
    <dgm:pt modelId="{18346429-FA6C-45F7-A31F-C6F18A94C833}" type="pres">
      <dgm:prSet presAssocID="{A02BC26B-0C20-4EBD-B614-5CFD13C7DFA7}" presName="Name0" presStyleCnt="0">
        <dgm:presLayoutVars>
          <dgm:dir/>
          <dgm:animLvl val="lvl"/>
          <dgm:resizeHandles val="exact"/>
        </dgm:presLayoutVars>
      </dgm:prSet>
      <dgm:spPr/>
      <dgm:t>
        <a:bodyPr/>
        <a:lstStyle/>
        <a:p>
          <a:endParaRPr lang="de-CH"/>
        </a:p>
      </dgm:t>
    </dgm:pt>
    <dgm:pt modelId="{187FB49A-DBA7-43B4-92F6-F7DE8169C4C5}" type="pres">
      <dgm:prSet presAssocID="{708F90B2-13C8-4DDA-BD38-88B7F0BB0600}" presName="boxAndChildren" presStyleCnt="0"/>
      <dgm:spPr/>
    </dgm:pt>
    <dgm:pt modelId="{79CA591A-FC1F-4970-8D65-C1DE679A1B14}" type="pres">
      <dgm:prSet presAssocID="{708F90B2-13C8-4DDA-BD38-88B7F0BB0600}" presName="parentTextBox" presStyleLbl="node1" presStyleIdx="0" presStyleCnt="4"/>
      <dgm:spPr/>
      <dgm:t>
        <a:bodyPr/>
        <a:lstStyle/>
        <a:p>
          <a:endParaRPr lang="de-DE"/>
        </a:p>
      </dgm:t>
    </dgm:pt>
    <dgm:pt modelId="{61416183-B287-48DE-8CC2-DF24AF1A0647}" type="pres">
      <dgm:prSet presAssocID="{7CC7BDBF-4297-4703-9526-68F32B868FAE}" presName="sp" presStyleCnt="0"/>
      <dgm:spPr/>
    </dgm:pt>
    <dgm:pt modelId="{93D345D3-9BDC-4FDE-8555-283B3FBCF612}" type="pres">
      <dgm:prSet presAssocID="{2A872CE5-C713-4C3A-A512-830D717CA652}" presName="arrowAndChildren" presStyleCnt="0"/>
      <dgm:spPr/>
    </dgm:pt>
    <dgm:pt modelId="{B1391616-A846-41DD-8F76-902D16C8E176}" type="pres">
      <dgm:prSet presAssocID="{2A872CE5-C713-4C3A-A512-830D717CA652}" presName="parentTextArrow" presStyleLbl="node1" presStyleIdx="1" presStyleCnt="4"/>
      <dgm:spPr/>
      <dgm:t>
        <a:bodyPr/>
        <a:lstStyle/>
        <a:p>
          <a:endParaRPr lang="de-CH"/>
        </a:p>
      </dgm:t>
    </dgm:pt>
    <dgm:pt modelId="{6C1B4883-5B17-439A-B595-3ACA2598B631}" type="pres">
      <dgm:prSet presAssocID="{22553CB4-0671-412E-81A7-97250B6FC771}" presName="sp" presStyleCnt="0"/>
      <dgm:spPr/>
    </dgm:pt>
    <dgm:pt modelId="{AE8343BF-762C-4CFF-AB91-DD31B19D8832}" type="pres">
      <dgm:prSet presAssocID="{A7CFDB41-139C-4722-A13D-97705C6E14F5}" presName="arrowAndChildren" presStyleCnt="0"/>
      <dgm:spPr/>
    </dgm:pt>
    <dgm:pt modelId="{32DC7281-879C-4BE2-AD33-8D9934BC15D9}" type="pres">
      <dgm:prSet presAssocID="{A7CFDB41-139C-4722-A13D-97705C6E14F5}" presName="parentTextArrow" presStyleLbl="node1" presStyleIdx="2" presStyleCnt="4"/>
      <dgm:spPr/>
      <dgm:t>
        <a:bodyPr/>
        <a:lstStyle/>
        <a:p>
          <a:endParaRPr lang="de-CH"/>
        </a:p>
      </dgm:t>
    </dgm:pt>
    <dgm:pt modelId="{76CD1EE9-2077-423C-B7AB-C8AE60C55E7E}" type="pres">
      <dgm:prSet presAssocID="{E3F35194-64C8-41FF-B75E-AC347627FD36}" presName="sp" presStyleCnt="0"/>
      <dgm:spPr/>
    </dgm:pt>
    <dgm:pt modelId="{D51BB8E0-8411-443C-88C7-DEBE55896249}" type="pres">
      <dgm:prSet presAssocID="{14658CAF-1A66-4ADD-854D-180B38557E5B}" presName="arrowAndChildren" presStyleCnt="0"/>
      <dgm:spPr/>
    </dgm:pt>
    <dgm:pt modelId="{E658328E-2AD4-4DF5-AA8D-D74A816ADF65}" type="pres">
      <dgm:prSet presAssocID="{14658CAF-1A66-4ADD-854D-180B38557E5B}" presName="parentTextArrow" presStyleLbl="node1" presStyleIdx="3" presStyleCnt="4"/>
      <dgm:spPr/>
      <dgm:t>
        <a:bodyPr/>
        <a:lstStyle/>
        <a:p>
          <a:endParaRPr lang="de-CH"/>
        </a:p>
      </dgm:t>
    </dgm:pt>
  </dgm:ptLst>
  <dgm:cxnLst>
    <dgm:cxn modelId="{1AFE0444-3A23-40C9-9E60-67B05F0AFBA8}" srcId="{A02BC26B-0C20-4EBD-B614-5CFD13C7DFA7}" destId="{2A872CE5-C713-4C3A-A512-830D717CA652}" srcOrd="2" destOrd="0" parTransId="{9C16BE18-0909-4E15-9980-5F720445D640}" sibTransId="{7CC7BDBF-4297-4703-9526-68F32B868FAE}"/>
    <dgm:cxn modelId="{CF8308FF-C818-41E0-9677-FDA031FF3B60}" type="presOf" srcId="{2A872CE5-C713-4C3A-A512-830D717CA652}" destId="{B1391616-A846-41DD-8F76-902D16C8E176}" srcOrd="0" destOrd="0" presId="urn:microsoft.com/office/officeart/2005/8/layout/process4"/>
    <dgm:cxn modelId="{E5E92B39-045D-452E-BF64-28AE14B8CBF2}" type="presOf" srcId="{14658CAF-1A66-4ADD-854D-180B38557E5B}" destId="{E658328E-2AD4-4DF5-AA8D-D74A816ADF65}" srcOrd="0" destOrd="0" presId="urn:microsoft.com/office/officeart/2005/8/layout/process4"/>
    <dgm:cxn modelId="{3D1C9A66-6A02-403A-8E55-B967660B144C}" type="presOf" srcId="{A02BC26B-0C20-4EBD-B614-5CFD13C7DFA7}" destId="{18346429-FA6C-45F7-A31F-C6F18A94C833}" srcOrd="0" destOrd="0" presId="urn:microsoft.com/office/officeart/2005/8/layout/process4"/>
    <dgm:cxn modelId="{C218B5FB-6492-42BE-ADA3-AC7E60D26FE9}" type="presOf" srcId="{A7CFDB41-139C-4722-A13D-97705C6E14F5}" destId="{32DC7281-879C-4BE2-AD33-8D9934BC15D9}" srcOrd="0" destOrd="0" presId="urn:microsoft.com/office/officeart/2005/8/layout/process4"/>
    <dgm:cxn modelId="{936F79E1-527B-4AC1-A576-DF21C6BC9878}" type="presOf" srcId="{708F90B2-13C8-4DDA-BD38-88B7F0BB0600}" destId="{79CA591A-FC1F-4970-8D65-C1DE679A1B14}" srcOrd="0" destOrd="0" presId="urn:microsoft.com/office/officeart/2005/8/layout/process4"/>
    <dgm:cxn modelId="{2C28410A-F321-4E92-AE0D-3C0831BD5D55}" srcId="{A02BC26B-0C20-4EBD-B614-5CFD13C7DFA7}" destId="{14658CAF-1A66-4ADD-854D-180B38557E5B}" srcOrd="0" destOrd="0" parTransId="{38855D61-2CE4-4475-BF0F-34EFDFDFF035}" sibTransId="{E3F35194-64C8-41FF-B75E-AC347627FD36}"/>
    <dgm:cxn modelId="{D0C1F221-5766-46D3-9BFB-8FC226A89915}" srcId="{A02BC26B-0C20-4EBD-B614-5CFD13C7DFA7}" destId="{A7CFDB41-139C-4722-A13D-97705C6E14F5}" srcOrd="1" destOrd="0" parTransId="{E9637360-E113-4E84-8348-3D55481C5FC6}" sibTransId="{22553CB4-0671-412E-81A7-97250B6FC771}"/>
    <dgm:cxn modelId="{D6C455BA-60AE-4AD6-82E1-22D225E8AB38}" srcId="{A02BC26B-0C20-4EBD-B614-5CFD13C7DFA7}" destId="{708F90B2-13C8-4DDA-BD38-88B7F0BB0600}" srcOrd="3" destOrd="0" parTransId="{57149C7C-CE3A-4F6F-ADBB-A6F62198EFB9}" sibTransId="{CEBD7AEC-00E6-49ED-97CC-1BBDC5EA1BA9}"/>
    <dgm:cxn modelId="{BA810BA2-DCB5-4D86-85B8-78A5E27A638D}" type="presParOf" srcId="{18346429-FA6C-45F7-A31F-C6F18A94C833}" destId="{187FB49A-DBA7-43B4-92F6-F7DE8169C4C5}" srcOrd="0" destOrd="0" presId="urn:microsoft.com/office/officeart/2005/8/layout/process4"/>
    <dgm:cxn modelId="{202834F7-359D-4368-958C-9DAD7467A71C}" type="presParOf" srcId="{187FB49A-DBA7-43B4-92F6-F7DE8169C4C5}" destId="{79CA591A-FC1F-4970-8D65-C1DE679A1B14}" srcOrd="0" destOrd="0" presId="urn:microsoft.com/office/officeart/2005/8/layout/process4"/>
    <dgm:cxn modelId="{534D563B-E2A9-4BE3-A775-EABBDAD25AF6}" type="presParOf" srcId="{18346429-FA6C-45F7-A31F-C6F18A94C833}" destId="{61416183-B287-48DE-8CC2-DF24AF1A0647}" srcOrd="1" destOrd="0" presId="urn:microsoft.com/office/officeart/2005/8/layout/process4"/>
    <dgm:cxn modelId="{675D81D0-B309-434C-93EE-B069CAEEFC0C}" type="presParOf" srcId="{18346429-FA6C-45F7-A31F-C6F18A94C833}" destId="{93D345D3-9BDC-4FDE-8555-283B3FBCF612}" srcOrd="2" destOrd="0" presId="urn:microsoft.com/office/officeart/2005/8/layout/process4"/>
    <dgm:cxn modelId="{2DBF9189-9825-4924-9CB4-0927EC6D38B6}" type="presParOf" srcId="{93D345D3-9BDC-4FDE-8555-283B3FBCF612}" destId="{B1391616-A846-41DD-8F76-902D16C8E176}" srcOrd="0" destOrd="0" presId="urn:microsoft.com/office/officeart/2005/8/layout/process4"/>
    <dgm:cxn modelId="{8212B50C-5076-4C66-AEF2-DFA351C3519B}" type="presParOf" srcId="{18346429-FA6C-45F7-A31F-C6F18A94C833}" destId="{6C1B4883-5B17-439A-B595-3ACA2598B631}" srcOrd="3" destOrd="0" presId="urn:microsoft.com/office/officeart/2005/8/layout/process4"/>
    <dgm:cxn modelId="{A86194AE-A808-4C1E-BF07-76C066935622}" type="presParOf" srcId="{18346429-FA6C-45F7-A31F-C6F18A94C833}" destId="{AE8343BF-762C-4CFF-AB91-DD31B19D8832}" srcOrd="4" destOrd="0" presId="urn:microsoft.com/office/officeart/2005/8/layout/process4"/>
    <dgm:cxn modelId="{7884506B-8CB2-48AB-A34D-B5D74EC2647F}" type="presParOf" srcId="{AE8343BF-762C-4CFF-AB91-DD31B19D8832}" destId="{32DC7281-879C-4BE2-AD33-8D9934BC15D9}" srcOrd="0" destOrd="0" presId="urn:microsoft.com/office/officeart/2005/8/layout/process4"/>
    <dgm:cxn modelId="{8E28D832-96A6-4706-8237-CF9C7C925AC0}" type="presParOf" srcId="{18346429-FA6C-45F7-A31F-C6F18A94C833}" destId="{76CD1EE9-2077-423C-B7AB-C8AE60C55E7E}" srcOrd="5" destOrd="0" presId="urn:microsoft.com/office/officeart/2005/8/layout/process4"/>
    <dgm:cxn modelId="{7CADE6EF-FE16-43AF-B2F5-FE1A96120CDB}" type="presParOf" srcId="{18346429-FA6C-45F7-A31F-C6F18A94C833}" destId="{D51BB8E0-8411-443C-88C7-DEBE55896249}" srcOrd="6" destOrd="0" presId="urn:microsoft.com/office/officeart/2005/8/layout/process4"/>
    <dgm:cxn modelId="{C22BFC5B-2178-4A85-9015-240A9EDEF608}" type="presParOf" srcId="{D51BB8E0-8411-443C-88C7-DEBE55896249}" destId="{E658328E-2AD4-4DF5-AA8D-D74A816ADF65}" srcOrd="0" destOrd="0" presId="urn:microsoft.com/office/officeart/2005/8/layout/process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2BC26B-0C20-4EBD-B614-5CFD13C7DFA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de-CH"/>
        </a:p>
      </dgm:t>
    </dgm:pt>
    <dgm:pt modelId="{14658CAF-1A66-4ADD-854D-180B38557E5B}">
      <dgm:prSet phldrT="[Text]" custT="1"/>
      <dgm:spPr>
        <a:noFill/>
        <a:ln>
          <a:solidFill>
            <a:schemeClr val="tx1"/>
          </a:solidFill>
        </a:ln>
      </dgm:spPr>
      <dgm:t>
        <a:bodyPr/>
        <a:lstStyle/>
        <a:p>
          <a:r>
            <a:rPr lang="de-CH" sz="2600" b="0" dirty="0" smtClean="0">
              <a:solidFill>
                <a:schemeClr val="tx1"/>
              </a:solidFill>
            </a:rPr>
            <a:t>Veranlagungsverfügung (</a:t>
          </a:r>
          <a:r>
            <a:rPr lang="de-DE" sz="2600" b="0" dirty="0" smtClean="0">
              <a:solidFill>
                <a:schemeClr val="tx1"/>
              </a:solidFill>
            </a:rPr>
            <a:t>Steuerverwaltung)</a:t>
          </a:r>
          <a:endParaRPr lang="de-CH" sz="2600" b="0" dirty="0">
            <a:solidFill>
              <a:schemeClr val="tx1"/>
            </a:solidFill>
          </a:endParaRPr>
        </a:p>
      </dgm:t>
    </dgm:pt>
    <dgm:pt modelId="{38855D61-2CE4-4475-BF0F-34EFDFDFF035}" type="parTrans" cxnId="{2C28410A-F321-4E92-AE0D-3C0831BD5D55}">
      <dgm:prSet/>
      <dgm:spPr/>
      <dgm:t>
        <a:bodyPr/>
        <a:lstStyle/>
        <a:p>
          <a:endParaRPr lang="de-CH"/>
        </a:p>
      </dgm:t>
    </dgm:pt>
    <dgm:pt modelId="{E3F35194-64C8-41FF-B75E-AC347627FD36}" type="sibTrans" cxnId="{2C28410A-F321-4E92-AE0D-3C0831BD5D55}">
      <dgm:prSet/>
      <dgm:spPr/>
      <dgm:t>
        <a:bodyPr/>
        <a:lstStyle/>
        <a:p>
          <a:endParaRPr lang="de-CH"/>
        </a:p>
      </dgm:t>
    </dgm:pt>
    <dgm:pt modelId="{2A872CE5-C713-4C3A-A512-830D717CA652}">
      <dgm:prSet phldrT="[Text]" custT="1"/>
      <dgm:spPr>
        <a:noFill/>
        <a:ln>
          <a:solidFill>
            <a:schemeClr val="tx1"/>
          </a:solidFill>
        </a:ln>
      </dgm:spPr>
      <dgm:t>
        <a:bodyPr/>
        <a:lstStyle/>
        <a:p>
          <a:r>
            <a:rPr lang="de-CH" sz="2600" b="0" dirty="0" smtClean="0">
              <a:solidFill>
                <a:schemeClr val="tx1"/>
              </a:solidFill>
            </a:rPr>
            <a:t>Rekurs/Beschwerde (</a:t>
          </a:r>
          <a:r>
            <a:rPr lang="de-DE" sz="2600" b="0" dirty="0" err="1" smtClean="0">
              <a:solidFill>
                <a:schemeClr val="tx1"/>
              </a:solidFill>
            </a:rPr>
            <a:t>Steuerrekurskommission</a:t>
          </a:r>
          <a:r>
            <a:rPr lang="de-DE" sz="2600" b="0" dirty="0" smtClean="0">
              <a:solidFill>
                <a:schemeClr val="tx1"/>
              </a:solidFill>
            </a:rPr>
            <a:t>, BE)</a:t>
          </a:r>
        </a:p>
      </dgm:t>
    </dgm:pt>
    <dgm:pt modelId="{9C16BE18-0909-4E15-9980-5F720445D640}" type="parTrans" cxnId="{1AFE0444-3A23-40C9-9E60-67B05F0AFBA8}">
      <dgm:prSet/>
      <dgm:spPr/>
      <dgm:t>
        <a:bodyPr/>
        <a:lstStyle/>
        <a:p>
          <a:endParaRPr lang="de-CH"/>
        </a:p>
      </dgm:t>
    </dgm:pt>
    <dgm:pt modelId="{7CC7BDBF-4297-4703-9526-68F32B868FAE}" type="sibTrans" cxnId="{1AFE0444-3A23-40C9-9E60-67B05F0AFBA8}">
      <dgm:prSet/>
      <dgm:spPr/>
      <dgm:t>
        <a:bodyPr/>
        <a:lstStyle/>
        <a:p>
          <a:endParaRPr lang="de-CH"/>
        </a:p>
      </dgm:t>
    </dgm:pt>
    <dgm:pt modelId="{708F90B2-13C8-4DDA-BD38-88B7F0BB0600}">
      <dgm:prSet phldrT="[Text]" custT="1"/>
      <dgm:spPr>
        <a:noFill/>
        <a:ln>
          <a:solidFill>
            <a:schemeClr val="tx1"/>
          </a:solidFill>
        </a:ln>
      </dgm:spPr>
      <dgm:t>
        <a:bodyPr/>
        <a:lstStyle/>
        <a:p>
          <a:r>
            <a:rPr lang="de-CH" sz="2600" b="0" dirty="0" smtClean="0">
              <a:solidFill>
                <a:schemeClr val="tx1"/>
              </a:solidFill>
            </a:rPr>
            <a:t>Beschwerde (</a:t>
          </a:r>
          <a:r>
            <a:rPr lang="de-DE" sz="2600" b="0" dirty="0" smtClean="0">
              <a:solidFill>
                <a:schemeClr val="tx1"/>
              </a:solidFill>
            </a:rPr>
            <a:t>Verwaltungsgericht, BE)</a:t>
          </a:r>
          <a:r>
            <a:rPr lang="de-CH" sz="2600" b="0" dirty="0" smtClean="0">
              <a:solidFill>
                <a:schemeClr val="tx1"/>
              </a:solidFill>
            </a:rPr>
            <a:t> </a:t>
          </a:r>
          <a:endParaRPr lang="de-CH" sz="2600" b="0" dirty="0">
            <a:solidFill>
              <a:schemeClr val="tx1"/>
            </a:solidFill>
          </a:endParaRPr>
        </a:p>
      </dgm:t>
    </dgm:pt>
    <dgm:pt modelId="{57149C7C-CE3A-4F6F-ADBB-A6F62198EFB9}" type="parTrans" cxnId="{D6C455BA-60AE-4AD6-82E1-22D225E8AB38}">
      <dgm:prSet/>
      <dgm:spPr/>
      <dgm:t>
        <a:bodyPr/>
        <a:lstStyle/>
        <a:p>
          <a:endParaRPr lang="de-CH"/>
        </a:p>
      </dgm:t>
    </dgm:pt>
    <dgm:pt modelId="{CEBD7AEC-00E6-49ED-97CC-1BBDC5EA1BA9}" type="sibTrans" cxnId="{D6C455BA-60AE-4AD6-82E1-22D225E8AB38}">
      <dgm:prSet/>
      <dgm:spPr/>
      <dgm:t>
        <a:bodyPr/>
        <a:lstStyle/>
        <a:p>
          <a:endParaRPr lang="de-CH"/>
        </a:p>
      </dgm:t>
    </dgm:pt>
    <dgm:pt modelId="{CA07031C-AE5E-48F5-BA8E-E00CCAC62134}">
      <dgm:prSet phldrT="[Text]" custT="1"/>
      <dgm:spPr>
        <a:noFill/>
        <a:ln>
          <a:solidFill>
            <a:schemeClr val="tx1"/>
          </a:solidFill>
        </a:ln>
      </dgm:spPr>
      <dgm:t>
        <a:bodyPr/>
        <a:lstStyle/>
        <a:p>
          <a:r>
            <a:rPr lang="de-CH" sz="2600" b="0" dirty="0" smtClean="0">
              <a:solidFill>
                <a:schemeClr val="tx1"/>
              </a:solidFill>
            </a:rPr>
            <a:t>Beschwerde (</a:t>
          </a:r>
          <a:r>
            <a:rPr lang="de-DE" sz="2600" b="0" dirty="0" smtClean="0">
              <a:solidFill>
                <a:schemeClr val="tx1"/>
              </a:solidFill>
            </a:rPr>
            <a:t>Bundesgericht)</a:t>
          </a:r>
        </a:p>
      </dgm:t>
    </dgm:pt>
    <dgm:pt modelId="{8D19B6E1-67C3-488E-B714-04FBD33C8599}" type="parTrans" cxnId="{5317F572-4CF3-4D44-A083-E4952CB6B41F}">
      <dgm:prSet/>
      <dgm:spPr/>
      <dgm:t>
        <a:bodyPr/>
        <a:lstStyle/>
        <a:p>
          <a:endParaRPr lang="de-CH"/>
        </a:p>
      </dgm:t>
    </dgm:pt>
    <dgm:pt modelId="{BD62406F-A231-48BF-BACD-51252CCBEEC5}" type="sibTrans" cxnId="{5317F572-4CF3-4D44-A083-E4952CB6B41F}">
      <dgm:prSet/>
      <dgm:spPr/>
      <dgm:t>
        <a:bodyPr/>
        <a:lstStyle/>
        <a:p>
          <a:endParaRPr lang="de-CH"/>
        </a:p>
      </dgm:t>
    </dgm:pt>
    <dgm:pt modelId="{A7CFDB41-139C-4722-A13D-97705C6E14F5}">
      <dgm:prSet phldrT="[Text]" custT="1"/>
      <dgm:spPr>
        <a:noFill/>
        <a:ln>
          <a:solidFill>
            <a:schemeClr val="tx1"/>
          </a:solidFill>
        </a:ln>
      </dgm:spPr>
      <dgm:t>
        <a:bodyPr/>
        <a:lstStyle/>
        <a:p>
          <a:r>
            <a:rPr lang="de-CH" sz="2600" b="0" dirty="0" smtClean="0">
              <a:solidFill>
                <a:schemeClr val="tx1"/>
              </a:solidFill>
            </a:rPr>
            <a:t>Einsprache </a:t>
          </a:r>
          <a:r>
            <a:rPr lang="de-DE" sz="2600" b="0" dirty="0" smtClean="0">
              <a:solidFill>
                <a:schemeClr val="tx1"/>
              </a:solidFill>
            </a:rPr>
            <a:t>(Steuerverwaltung)</a:t>
          </a:r>
        </a:p>
      </dgm:t>
    </dgm:pt>
    <dgm:pt modelId="{E9637360-E113-4E84-8348-3D55481C5FC6}" type="parTrans" cxnId="{D0C1F221-5766-46D3-9BFB-8FC226A89915}">
      <dgm:prSet/>
      <dgm:spPr/>
      <dgm:t>
        <a:bodyPr/>
        <a:lstStyle/>
        <a:p>
          <a:endParaRPr lang="de-CH"/>
        </a:p>
      </dgm:t>
    </dgm:pt>
    <dgm:pt modelId="{22553CB4-0671-412E-81A7-97250B6FC771}" type="sibTrans" cxnId="{D0C1F221-5766-46D3-9BFB-8FC226A89915}">
      <dgm:prSet/>
      <dgm:spPr/>
      <dgm:t>
        <a:bodyPr/>
        <a:lstStyle/>
        <a:p>
          <a:endParaRPr lang="de-CH"/>
        </a:p>
      </dgm:t>
    </dgm:pt>
    <dgm:pt modelId="{18346429-FA6C-45F7-A31F-C6F18A94C833}" type="pres">
      <dgm:prSet presAssocID="{A02BC26B-0C20-4EBD-B614-5CFD13C7DFA7}" presName="Name0" presStyleCnt="0">
        <dgm:presLayoutVars>
          <dgm:dir/>
          <dgm:animLvl val="lvl"/>
          <dgm:resizeHandles val="exact"/>
        </dgm:presLayoutVars>
      </dgm:prSet>
      <dgm:spPr/>
      <dgm:t>
        <a:bodyPr/>
        <a:lstStyle/>
        <a:p>
          <a:endParaRPr lang="de-CH"/>
        </a:p>
      </dgm:t>
    </dgm:pt>
    <dgm:pt modelId="{855E92F9-426B-4CE2-A1F1-2AB414C2DAE3}" type="pres">
      <dgm:prSet presAssocID="{CA07031C-AE5E-48F5-BA8E-E00CCAC62134}" presName="boxAndChildren" presStyleCnt="0"/>
      <dgm:spPr/>
    </dgm:pt>
    <dgm:pt modelId="{9E4277EA-E5F3-42FF-BD42-08933E07A763}" type="pres">
      <dgm:prSet presAssocID="{CA07031C-AE5E-48F5-BA8E-E00CCAC62134}" presName="parentTextBox" presStyleLbl="node1" presStyleIdx="0" presStyleCnt="5"/>
      <dgm:spPr/>
      <dgm:t>
        <a:bodyPr/>
        <a:lstStyle/>
        <a:p>
          <a:endParaRPr lang="de-CH"/>
        </a:p>
      </dgm:t>
    </dgm:pt>
    <dgm:pt modelId="{A45AFAEB-5683-434C-8ABC-09481F909803}" type="pres">
      <dgm:prSet presAssocID="{CEBD7AEC-00E6-49ED-97CC-1BBDC5EA1BA9}" presName="sp" presStyleCnt="0"/>
      <dgm:spPr/>
    </dgm:pt>
    <dgm:pt modelId="{7E65DD31-169F-4B4E-99B7-BF787E4A80EC}" type="pres">
      <dgm:prSet presAssocID="{708F90B2-13C8-4DDA-BD38-88B7F0BB0600}" presName="arrowAndChildren" presStyleCnt="0"/>
      <dgm:spPr/>
    </dgm:pt>
    <dgm:pt modelId="{4E981D3F-5704-4095-8889-723D8F054A27}" type="pres">
      <dgm:prSet presAssocID="{708F90B2-13C8-4DDA-BD38-88B7F0BB0600}" presName="parentTextArrow" presStyleLbl="node1" presStyleIdx="1" presStyleCnt="5"/>
      <dgm:spPr/>
      <dgm:t>
        <a:bodyPr/>
        <a:lstStyle/>
        <a:p>
          <a:endParaRPr lang="de-CH"/>
        </a:p>
      </dgm:t>
    </dgm:pt>
    <dgm:pt modelId="{61416183-B287-48DE-8CC2-DF24AF1A0647}" type="pres">
      <dgm:prSet presAssocID="{7CC7BDBF-4297-4703-9526-68F32B868FAE}" presName="sp" presStyleCnt="0"/>
      <dgm:spPr/>
    </dgm:pt>
    <dgm:pt modelId="{93D345D3-9BDC-4FDE-8555-283B3FBCF612}" type="pres">
      <dgm:prSet presAssocID="{2A872CE5-C713-4C3A-A512-830D717CA652}" presName="arrowAndChildren" presStyleCnt="0"/>
      <dgm:spPr/>
    </dgm:pt>
    <dgm:pt modelId="{B1391616-A846-41DD-8F76-902D16C8E176}" type="pres">
      <dgm:prSet presAssocID="{2A872CE5-C713-4C3A-A512-830D717CA652}" presName="parentTextArrow" presStyleLbl="node1" presStyleIdx="2" presStyleCnt="5"/>
      <dgm:spPr/>
      <dgm:t>
        <a:bodyPr/>
        <a:lstStyle/>
        <a:p>
          <a:endParaRPr lang="de-CH"/>
        </a:p>
      </dgm:t>
    </dgm:pt>
    <dgm:pt modelId="{6C1B4883-5B17-439A-B595-3ACA2598B631}" type="pres">
      <dgm:prSet presAssocID="{22553CB4-0671-412E-81A7-97250B6FC771}" presName="sp" presStyleCnt="0"/>
      <dgm:spPr/>
    </dgm:pt>
    <dgm:pt modelId="{AE8343BF-762C-4CFF-AB91-DD31B19D8832}" type="pres">
      <dgm:prSet presAssocID="{A7CFDB41-139C-4722-A13D-97705C6E14F5}" presName="arrowAndChildren" presStyleCnt="0"/>
      <dgm:spPr/>
    </dgm:pt>
    <dgm:pt modelId="{32DC7281-879C-4BE2-AD33-8D9934BC15D9}" type="pres">
      <dgm:prSet presAssocID="{A7CFDB41-139C-4722-A13D-97705C6E14F5}" presName="parentTextArrow" presStyleLbl="node1" presStyleIdx="3" presStyleCnt="5"/>
      <dgm:spPr/>
      <dgm:t>
        <a:bodyPr/>
        <a:lstStyle/>
        <a:p>
          <a:endParaRPr lang="de-CH"/>
        </a:p>
      </dgm:t>
    </dgm:pt>
    <dgm:pt modelId="{76CD1EE9-2077-423C-B7AB-C8AE60C55E7E}" type="pres">
      <dgm:prSet presAssocID="{E3F35194-64C8-41FF-B75E-AC347627FD36}" presName="sp" presStyleCnt="0"/>
      <dgm:spPr/>
    </dgm:pt>
    <dgm:pt modelId="{D51BB8E0-8411-443C-88C7-DEBE55896249}" type="pres">
      <dgm:prSet presAssocID="{14658CAF-1A66-4ADD-854D-180B38557E5B}" presName="arrowAndChildren" presStyleCnt="0"/>
      <dgm:spPr/>
    </dgm:pt>
    <dgm:pt modelId="{E658328E-2AD4-4DF5-AA8D-D74A816ADF65}" type="pres">
      <dgm:prSet presAssocID="{14658CAF-1A66-4ADD-854D-180B38557E5B}" presName="parentTextArrow" presStyleLbl="node1" presStyleIdx="4" presStyleCnt="5"/>
      <dgm:spPr/>
      <dgm:t>
        <a:bodyPr/>
        <a:lstStyle/>
        <a:p>
          <a:endParaRPr lang="de-CH"/>
        </a:p>
      </dgm:t>
    </dgm:pt>
  </dgm:ptLst>
  <dgm:cxnLst>
    <dgm:cxn modelId="{1AFE0444-3A23-40C9-9E60-67B05F0AFBA8}" srcId="{A02BC26B-0C20-4EBD-B614-5CFD13C7DFA7}" destId="{2A872CE5-C713-4C3A-A512-830D717CA652}" srcOrd="2" destOrd="0" parTransId="{9C16BE18-0909-4E15-9980-5F720445D640}" sibTransId="{7CC7BDBF-4297-4703-9526-68F32B868FAE}"/>
    <dgm:cxn modelId="{CF8308FF-C818-41E0-9677-FDA031FF3B60}" type="presOf" srcId="{2A872CE5-C713-4C3A-A512-830D717CA652}" destId="{B1391616-A846-41DD-8F76-902D16C8E176}" srcOrd="0" destOrd="0" presId="urn:microsoft.com/office/officeart/2005/8/layout/process4"/>
    <dgm:cxn modelId="{E5E92B39-045D-452E-BF64-28AE14B8CBF2}" type="presOf" srcId="{14658CAF-1A66-4ADD-854D-180B38557E5B}" destId="{E658328E-2AD4-4DF5-AA8D-D74A816ADF65}" srcOrd="0" destOrd="0" presId="urn:microsoft.com/office/officeart/2005/8/layout/process4"/>
    <dgm:cxn modelId="{3D1C9A66-6A02-403A-8E55-B967660B144C}" type="presOf" srcId="{A02BC26B-0C20-4EBD-B614-5CFD13C7DFA7}" destId="{18346429-FA6C-45F7-A31F-C6F18A94C833}" srcOrd="0" destOrd="0" presId="urn:microsoft.com/office/officeart/2005/8/layout/process4"/>
    <dgm:cxn modelId="{C218B5FB-6492-42BE-ADA3-AC7E60D26FE9}" type="presOf" srcId="{A7CFDB41-139C-4722-A13D-97705C6E14F5}" destId="{32DC7281-879C-4BE2-AD33-8D9934BC15D9}" srcOrd="0" destOrd="0" presId="urn:microsoft.com/office/officeart/2005/8/layout/process4"/>
    <dgm:cxn modelId="{2C28410A-F321-4E92-AE0D-3C0831BD5D55}" srcId="{A02BC26B-0C20-4EBD-B614-5CFD13C7DFA7}" destId="{14658CAF-1A66-4ADD-854D-180B38557E5B}" srcOrd="0" destOrd="0" parTransId="{38855D61-2CE4-4475-BF0F-34EFDFDFF035}" sibTransId="{E3F35194-64C8-41FF-B75E-AC347627FD36}"/>
    <dgm:cxn modelId="{D0C1F221-5766-46D3-9BFB-8FC226A89915}" srcId="{A02BC26B-0C20-4EBD-B614-5CFD13C7DFA7}" destId="{A7CFDB41-139C-4722-A13D-97705C6E14F5}" srcOrd="1" destOrd="0" parTransId="{E9637360-E113-4E84-8348-3D55481C5FC6}" sibTransId="{22553CB4-0671-412E-81A7-97250B6FC771}"/>
    <dgm:cxn modelId="{D6C455BA-60AE-4AD6-82E1-22D225E8AB38}" srcId="{A02BC26B-0C20-4EBD-B614-5CFD13C7DFA7}" destId="{708F90B2-13C8-4DDA-BD38-88B7F0BB0600}" srcOrd="3" destOrd="0" parTransId="{57149C7C-CE3A-4F6F-ADBB-A6F62198EFB9}" sibTransId="{CEBD7AEC-00E6-49ED-97CC-1BBDC5EA1BA9}"/>
    <dgm:cxn modelId="{8C74BD7B-67A5-45A6-B65B-C85088A9EAC2}" type="presOf" srcId="{708F90B2-13C8-4DDA-BD38-88B7F0BB0600}" destId="{4E981D3F-5704-4095-8889-723D8F054A27}" srcOrd="0" destOrd="0" presId="urn:microsoft.com/office/officeart/2005/8/layout/process4"/>
    <dgm:cxn modelId="{9F5C921E-C98E-4D76-87F3-5C46C3BC6E0E}" type="presOf" srcId="{CA07031C-AE5E-48F5-BA8E-E00CCAC62134}" destId="{9E4277EA-E5F3-42FF-BD42-08933E07A763}" srcOrd="0" destOrd="0" presId="urn:microsoft.com/office/officeart/2005/8/layout/process4"/>
    <dgm:cxn modelId="{5317F572-4CF3-4D44-A083-E4952CB6B41F}" srcId="{A02BC26B-0C20-4EBD-B614-5CFD13C7DFA7}" destId="{CA07031C-AE5E-48F5-BA8E-E00CCAC62134}" srcOrd="4" destOrd="0" parTransId="{8D19B6E1-67C3-488E-B714-04FBD33C8599}" sibTransId="{BD62406F-A231-48BF-BACD-51252CCBEEC5}"/>
    <dgm:cxn modelId="{2AC9AC55-3CE5-4232-B04F-861966319E36}" type="presParOf" srcId="{18346429-FA6C-45F7-A31F-C6F18A94C833}" destId="{855E92F9-426B-4CE2-A1F1-2AB414C2DAE3}" srcOrd="0" destOrd="0" presId="urn:microsoft.com/office/officeart/2005/8/layout/process4"/>
    <dgm:cxn modelId="{EBA823E8-9E7C-489D-8AE9-4B288AEBA9DE}" type="presParOf" srcId="{855E92F9-426B-4CE2-A1F1-2AB414C2DAE3}" destId="{9E4277EA-E5F3-42FF-BD42-08933E07A763}" srcOrd="0" destOrd="0" presId="urn:microsoft.com/office/officeart/2005/8/layout/process4"/>
    <dgm:cxn modelId="{06501964-7844-476D-B723-15746D0678A1}" type="presParOf" srcId="{18346429-FA6C-45F7-A31F-C6F18A94C833}" destId="{A45AFAEB-5683-434C-8ABC-09481F909803}" srcOrd="1" destOrd="0" presId="urn:microsoft.com/office/officeart/2005/8/layout/process4"/>
    <dgm:cxn modelId="{75AA02D7-1F2E-488F-A485-5B60C1703BFC}" type="presParOf" srcId="{18346429-FA6C-45F7-A31F-C6F18A94C833}" destId="{7E65DD31-169F-4B4E-99B7-BF787E4A80EC}" srcOrd="2" destOrd="0" presId="urn:microsoft.com/office/officeart/2005/8/layout/process4"/>
    <dgm:cxn modelId="{6C113C7E-8994-4C54-9741-7AB064987CF2}" type="presParOf" srcId="{7E65DD31-169F-4B4E-99B7-BF787E4A80EC}" destId="{4E981D3F-5704-4095-8889-723D8F054A27}" srcOrd="0" destOrd="0" presId="urn:microsoft.com/office/officeart/2005/8/layout/process4"/>
    <dgm:cxn modelId="{534D563B-E2A9-4BE3-A775-EABBDAD25AF6}" type="presParOf" srcId="{18346429-FA6C-45F7-A31F-C6F18A94C833}" destId="{61416183-B287-48DE-8CC2-DF24AF1A0647}" srcOrd="3" destOrd="0" presId="urn:microsoft.com/office/officeart/2005/8/layout/process4"/>
    <dgm:cxn modelId="{675D81D0-B309-434C-93EE-B069CAEEFC0C}" type="presParOf" srcId="{18346429-FA6C-45F7-A31F-C6F18A94C833}" destId="{93D345D3-9BDC-4FDE-8555-283B3FBCF612}" srcOrd="4" destOrd="0" presId="urn:microsoft.com/office/officeart/2005/8/layout/process4"/>
    <dgm:cxn modelId="{2DBF9189-9825-4924-9CB4-0927EC6D38B6}" type="presParOf" srcId="{93D345D3-9BDC-4FDE-8555-283B3FBCF612}" destId="{B1391616-A846-41DD-8F76-902D16C8E176}" srcOrd="0" destOrd="0" presId="urn:microsoft.com/office/officeart/2005/8/layout/process4"/>
    <dgm:cxn modelId="{8212B50C-5076-4C66-AEF2-DFA351C3519B}" type="presParOf" srcId="{18346429-FA6C-45F7-A31F-C6F18A94C833}" destId="{6C1B4883-5B17-439A-B595-3ACA2598B631}" srcOrd="5" destOrd="0" presId="urn:microsoft.com/office/officeart/2005/8/layout/process4"/>
    <dgm:cxn modelId="{A86194AE-A808-4C1E-BF07-76C066935622}" type="presParOf" srcId="{18346429-FA6C-45F7-A31F-C6F18A94C833}" destId="{AE8343BF-762C-4CFF-AB91-DD31B19D8832}" srcOrd="6" destOrd="0" presId="urn:microsoft.com/office/officeart/2005/8/layout/process4"/>
    <dgm:cxn modelId="{7884506B-8CB2-48AB-A34D-B5D74EC2647F}" type="presParOf" srcId="{AE8343BF-762C-4CFF-AB91-DD31B19D8832}" destId="{32DC7281-879C-4BE2-AD33-8D9934BC15D9}" srcOrd="0" destOrd="0" presId="urn:microsoft.com/office/officeart/2005/8/layout/process4"/>
    <dgm:cxn modelId="{8E28D832-96A6-4706-8237-CF9C7C925AC0}" type="presParOf" srcId="{18346429-FA6C-45F7-A31F-C6F18A94C833}" destId="{76CD1EE9-2077-423C-B7AB-C8AE60C55E7E}" srcOrd="7" destOrd="0" presId="urn:microsoft.com/office/officeart/2005/8/layout/process4"/>
    <dgm:cxn modelId="{7CADE6EF-FE16-43AF-B2F5-FE1A96120CDB}" type="presParOf" srcId="{18346429-FA6C-45F7-A31F-C6F18A94C833}" destId="{D51BB8E0-8411-443C-88C7-DEBE55896249}" srcOrd="8" destOrd="0" presId="urn:microsoft.com/office/officeart/2005/8/layout/process4"/>
    <dgm:cxn modelId="{C22BFC5B-2178-4A85-9015-240A9EDEF608}" type="presParOf" srcId="{D51BB8E0-8411-443C-88C7-DEBE55896249}" destId="{E658328E-2AD4-4DF5-AA8D-D74A816ADF65}" srcOrd="0" destOrd="0" presId="urn:microsoft.com/office/officeart/2005/8/layout/process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A591A-FC1F-4970-8D65-C1DE679A1B14}">
      <dsp:nvSpPr>
        <dsp:cNvPr id="0" name=""/>
        <dsp:cNvSpPr/>
      </dsp:nvSpPr>
      <dsp:spPr>
        <a:xfrm>
          <a:off x="0" y="3832706"/>
          <a:ext cx="10046593" cy="838502"/>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de-DE" sz="2600" b="1" kern="1200" dirty="0" smtClean="0">
              <a:solidFill>
                <a:schemeClr val="tx1"/>
              </a:solidFill>
            </a:rPr>
            <a:t>Steuerbares Einkommen</a:t>
          </a:r>
        </a:p>
      </dsp:txBody>
      <dsp:txXfrm>
        <a:off x="0" y="3832706"/>
        <a:ext cx="10046593" cy="838502"/>
      </dsp:txXfrm>
    </dsp:sp>
    <dsp:sp modelId="{B1391616-A846-41DD-8F76-902D16C8E176}">
      <dsp:nvSpPr>
        <dsp:cNvPr id="0" name=""/>
        <dsp:cNvSpPr/>
      </dsp:nvSpPr>
      <dsp:spPr>
        <a:xfrm rot="10800000">
          <a:off x="0" y="2555667"/>
          <a:ext cx="10046593" cy="1289616"/>
        </a:xfrm>
        <a:prstGeom prst="upArrowCallou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ts val="0"/>
            </a:spcAft>
          </a:pPr>
          <a:r>
            <a:rPr lang="de-DE" sz="2600" b="0" kern="1200" dirty="0" smtClean="0">
              <a:solidFill>
                <a:schemeClr val="tx1"/>
              </a:solidFill>
            </a:rPr>
            <a:t>Sozialabzüge</a:t>
          </a:r>
        </a:p>
        <a:p>
          <a:pPr lvl="0" algn="ctr" defTabSz="1155700">
            <a:lnSpc>
              <a:spcPct val="90000"/>
            </a:lnSpc>
            <a:spcBef>
              <a:spcPct val="0"/>
            </a:spcBef>
            <a:spcAft>
              <a:spcPts val="0"/>
            </a:spcAft>
          </a:pPr>
          <a:r>
            <a:rPr lang="de-CH" sz="1400" kern="1200" dirty="0" smtClean="0">
              <a:solidFill>
                <a:schemeClr val="tx1"/>
              </a:solidFill>
            </a:rPr>
            <a:t>Allgemeiner Abzug, Abzug für selbstständigen Haushalt, Kinderabzug, Abzug für auswärtige Ausbildung, Unterstützungsabzug, Abzug für bescheidene Einkommen</a:t>
          </a:r>
          <a:endParaRPr lang="de-DE" sz="1400" b="0" kern="1200" dirty="0" smtClean="0">
            <a:solidFill>
              <a:schemeClr val="tx1"/>
            </a:solidFill>
          </a:endParaRPr>
        </a:p>
      </dsp:txBody>
      <dsp:txXfrm rot="10800000">
        <a:off x="0" y="2555667"/>
        <a:ext cx="10046593" cy="837954"/>
      </dsp:txXfrm>
    </dsp:sp>
    <dsp:sp modelId="{32DC7281-879C-4BE2-AD33-8D9934BC15D9}">
      <dsp:nvSpPr>
        <dsp:cNvPr id="0" name=""/>
        <dsp:cNvSpPr/>
      </dsp:nvSpPr>
      <dsp:spPr>
        <a:xfrm rot="10800000">
          <a:off x="0" y="1278628"/>
          <a:ext cx="10046593" cy="1289616"/>
        </a:xfrm>
        <a:prstGeom prst="upArrowCallou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ts val="0"/>
            </a:spcAft>
          </a:pPr>
          <a:r>
            <a:rPr lang="de-DE" sz="2600" b="0" kern="1200" dirty="0" smtClean="0">
              <a:solidFill>
                <a:schemeClr val="tx1"/>
              </a:solidFill>
            </a:rPr>
            <a:t>Reineinkommen</a:t>
          </a:r>
        </a:p>
        <a:p>
          <a:pPr lvl="0" algn="ctr" defTabSz="1155700">
            <a:lnSpc>
              <a:spcPct val="90000"/>
            </a:lnSpc>
            <a:spcBef>
              <a:spcPct val="0"/>
            </a:spcBef>
            <a:spcAft>
              <a:spcPct val="35000"/>
            </a:spcAft>
          </a:pPr>
          <a:r>
            <a:rPr lang="de-DE" sz="1400" b="0" kern="1200" dirty="0" smtClean="0">
              <a:solidFill>
                <a:schemeClr val="tx1"/>
              </a:solidFill>
            </a:rPr>
            <a:t>Gewinnungskosten, Allgemeine Abzüge</a:t>
          </a:r>
        </a:p>
      </dsp:txBody>
      <dsp:txXfrm rot="10800000">
        <a:off x="0" y="1278628"/>
        <a:ext cx="10046593" cy="837954"/>
      </dsp:txXfrm>
    </dsp:sp>
    <dsp:sp modelId="{E658328E-2AD4-4DF5-AA8D-D74A816ADF65}">
      <dsp:nvSpPr>
        <dsp:cNvPr id="0" name=""/>
        <dsp:cNvSpPr/>
      </dsp:nvSpPr>
      <dsp:spPr>
        <a:xfrm rot="10800000">
          <a:off x="0" y="1588"/>
          <a:ext cx="10046593" cy="1289616"/>
        </a:xfrm>
        <a:prstGeom prst="upArrowCallou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ts val="0"/>
            </a:spcAft>
          </a:pPr>
          <a:r>
            <a:rPr lang="de-DE" sz="2600" b="0" kern="1200" dirty="0" smtClean="0">
              <a:solidFill>
                <a:schemeClr val="tx1"/>
              </a:solidFill>
            </a:rPr>
            <a:t>Bruttoeinkommen</a:t>
          </a:r>
        </a:p>
        <a:p>
          <a:pPr lvl="0" algn="ctr" defTabSz="1155700">
            <a:lnSpc>
              <a:spcPct val="90000"/>
            </a:lnSpc>
            <a:spcBef>
              <a:spcPct val="0"/>
            </a:spcBef>
            <a:spcAft>
              <a:spcPct val="35000"/>
            </a:spcAft>
          </a:pPr>
          <a:r>
            <a:rPr lang="de-CH" sz="1400" b="0" kern="1200" dirty="0" smtClean="0">
              <a:solidFill>
                <a:schemeClr val="tx1"/>
              </a:solidFill>
            </a:rPr>
            <a:t>Einkommen aus unselbständiger oder selbständiger Erwerbstätigkeit,</a:t>
          </a:r>
          <a:br>
            <a:rPr lang="de-CH" sz="1400" b="0" kern="1200" dirty="0" smtClean="0">
              <a:solidFill>
                <a:schemeClr val="tx1"/>
              </a:solidFill>
            </a:rPr>
          </a:br>
          <a:r>
            <a:rPr lang="de-CH" sz="1400" b="0" kern="1200" dirty="0" smtClean="0">
              <a:solidFill>
                <a:schemeClr val="tx1"/>
              </a:solidFill>
            </a:rPr>
            <a:t>Einkommen aus beweglichem und unbeweglichem Vermögen, </a:t>
          </a:r>
          <a:r>
            <a:rPr lang="de-DE" sz="1400" b="0" kern="1200" dirty="0" smtClean="0">
              <a:solidFill>
                <a:schemeClr val="tx1"/>
              </a:solidFill>
            </a:rPr>
            <a:t>Einkommen aus Vorsorge, übriges Einkommen</a:t>
          </a:r>
        </a:p>
      </dsp:txBody>
      <dsp:txXfrm rot="10800000">
        <a:off x="0" y="1588"/>
        <a:ext cx="10046593" cy="8379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A591A-FC1F-4970-8D65-C1DE679A1B14}">
      <dsp:nvSpPr>
        <dsp:cNvPr id="0" name=""/>
        <dsp:cNvSpPr/>
      </dsp:nvSpPr>
      <dsp:spPr>
        <a:xfrm>
          <a:off x="0" y="3832706"/>
          <a:ext cx="10982325" cy="838502"/>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de-DE" sz="2600" b="0" kern="1200" dirty="0" smtClean="0">
              <a:solidFill>
                <a:schemeClr val="tx1"/>
              </a:solidFill>
            </a:rPr>
            <a:t>Versand </a:t>
          </a:r>
          <a:r>
            <a:rPr lang="de-DE" sz="2600" b="1" kern="1200" dirty="0" smtClean="0">
              <a:solidFill>
                <a:schemeClr val="tx1"/>
              </a:solidFill>
            </a:rPr>
            <a:t>Veranlagungsverfügung</a:t>
          </a:r>
          <a:r>
            <a:rPr lang="de-DE" sz="2600" b="0" kern="1200" dirty="0" smtClean="0">
              <a:solidFill>
                <a:schemeClr val="tx1"/>
              </a:solidFill>
            </a:rPr>
            <a:t> und Schlussabrechnung</a:t>
          </a:r>
        </a:p>
      </dsp:txBody>
      <dsp:txXfrm>
        <a:off x="0" y="3832706"/>
        <a:ext cx="10982325" cy="838502"/>
      </dsp:txXfrm>
    </dsp:sp>
    <dsp:sp modelId="{B1391616-A846-41DD-8F76-902D16C8E176}">
      <dsp:nvSpPr>
        <dsp:cNvPr id="0" name=""/>
        <dsp:cNvSpPr/>
      </dsp:nvSpPr>
      <dsp:spPr>
        <a:xfrm rot="10800000">
          <a:off x="0" y="2555667"/>
          <a:ext cx="10982325" cy="1289616"/>
        </a:xfrm>
        <a:prstGeom prst="upArrowCallou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ts val="0"/>
            </a:spcAft>
          </a:pPr>
          <a:r>
            <a:rPr lang="de-DE" sz="2600" b="0" kern="1200" dirty="0" smtClean="0">
              <a:solidFill>
                <a:schemeClr val="tx1"/>
              </a:solidFill>
            </a:rPr>
            <a:t>Versand der Ratenrechnungen (Mai, August und November)</a:t>
          </a:r>
        </a:p>
      </dsp:txBody>
      <dsp:txXfrm rot="10800000">
        <a:off x="0" y="2555667"/>
        <a:ext cx="10982325" cy="837954"/>
      </dsp:txXfrm>
    </dsp:sp>
    <dsp:sp modelId="{32DC7281-879C-4BE2-AD33-8D9934BC15D9}">
      <dsp:nvSpPr>
        <dsp:cNvPr id="0" name=""/>
        <dsp:cNvSpPr/>
      </dsp:nvSpPr>
      <dsp:spPr>
        <a:xfrm rot="10800000">
          <a:off x="0" y="1278628"/>
          <a:ext cx="10982325" cy="1289616"/>
        </a:xfrm>
        <a:prstGeom prst="upArrowCallou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de-DE" sz="2600" b="0" kern="1200" dirty="0" smtClean="0">
              <a:solidFill>
                <a:schemeClr val="tx1"/>
              </a:solidFill>
            </a:rPr>
            <a:t>Prüfen der Angaben und </a:t>
          </a:r>
          <a:r>
            <a:rPr lang="de-CH" sz="2600" b="0" kern="1200" dirty="0" smtClean="0">
              <a:solidFill>
                <a:schemeClr val="tx1"/>
              </a:solidFill>
            </a:rPr>
            <a:t>Berechnung des Steuerbetrags</a:t>
          </a:r>
          <a:endParaRPr lang="de-DE" sz="2600" b="0" kern="1200" dirty="0" smtClean="0">
            <a:solidFill>
              <a:schemeClr val="tx1"/>
            </a:solidFill>
          </a:endParaRPr>
        </a:p>
      </dsp:txBody>
      <dsp:txXfrm rot="10800000">
        <a:off x="0" y="1278628"/>
        <a:ext cx="10982325" cy="837954"/>
      </dsp:txXfrm>
    </dsp:sp>
    <dsp:sp modelId="{E658328E-2AD4-4DF5-AA8D-D74A816ADF65}">
      <dsp:nvSpPr>
        <dsp:cNvPr id="0" name=""/>
        <dsp:cNvSpPr/>
      </dsp:nvSpPr>
      <dsp:spPr>
        <a:xfrm rot="10800000">
          <a:off x="0" y="1588"/>
          <a:ext cx="10982325" cy="1289616"/>
        </a:xfrm>
        <a:prstGeom prst="upArrowCallou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ts val="0"/>
            </a:spcAft>
          </a:pPr>
          <a:r>
            <a:rPr lang="de-DE" sz="2600" b="0" kern="1200" dirty="0" smtClean="0">
              <a:solidFill>
                <a:schemeClr val="tx1"/>
              </a:solidFill>
            </a:rPr>
            <a:t>Steuererklärung einreichen</a:t>
          </a:r>
        </a:p>
      </dsp:txBody>
      <dsp:txXfrm rot="10800000">
        <a:off x="0" y="1588"/>
        <a:ext cx="10982325" cy="8379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277EA-E5F3-42FF-BD42-08933E07A763}">
      <dsp:nvSpPr>
        <dsp:cNvPr id="0" name=""/>
        <dsp:cNvSpPr/>
      </dsp:nvSpPr>
      <dsp:spPr>
        <a:xfrm>
          <a:off x="0" y="4012311"/>
          <a:ext cx="10982325" cy="658253"/>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de-CH" sz="2600" b="0" kern="1200" dirty="0" smtClean="0">
              <a:solidFill>
                <a:schemeClr val="tx1"/>
              </a:solidFill>
            </a:rPr>
            <a:t>Beschwerde (</a:t>
          </a:r>
          <a:r>
            <a:rPr lang="de-DE" sz="2600" b="0" kern="1200" dirty="0" smtClean="0">
              <a:solidFill>
                <a:schemeClr val="tx1"/>
              </a:solidFill>
            </a:rPr>
            <a:t>Bundesgericht)</a:t>
          </a:r>
        </a:p>
      </dsp:txBody>
      <dsp:txXfrm>
        <a:off x="0" y="4012311"/>
        <a:ext cx="10982325" cy="658253"/>
      </dsp:txXfrm>
    </dsp:sp>
    <dsp:sp modelId="{4E981D3F-5704-4095-8889-723D8F054A27}">
      <dsp:nvSpPr>
        <dsp:cNvPr id="0" name=""/>
        <dsp:cNvSpPr/>
      </dsp:nvSpPr>
      <dsp:spPr>
        <a:xfrm rot="10800000">
          <a:off x="0" y="3009791"/>
          <a:ext cx="10982325" cy="1012393"/>
        </a:xfrm>
        <a:prstGeom prst="upArrowCallou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de-CH" sz="2600" b="0" kern="1200" dirty="0" smtClean="0">
              <a:solidFill>
                <a:schemeClr val="tx1"/>
              </a:solidFill>
            </a:rPr>
            <a:t>Beschwerde (</a:t>
          </a:r>
          <a:r>
            <a:rPr lang="de-DE" sz="2600" b="0" kern="1200" dirty="0" smtClean="0">
              <a:solidFill>
                <a:schemeClr val="tx1"/>
              </a:solidFill>
            </a:rPr>
            <a:t>Verwaltungsgericht, BE)</a:t>
          </a:r>
          <a:r>
            <a:rPr lang="de-CH" sz="2600" b="0" kern="1200" dirty="0" smtClean="0">
              <a:solidFill>
                <a:schemeClr val="tx1"/>
              </a:solidFill>
            </a:rPr>
            <a:t> </a:t>
          </a:r>
          <a:endParaRPr lang="de-CH" sz="2600" b="0" kern="1200" dirty="0">
            <a:solidFill>
              <a:schemeClr val="tx1"/>
            </a:solidFill>
          </a:endParaRPr>
        </a:p>
      </dsp:txBody>
      <dsp:txXfrm rot="10800000">
        <a:off x="0" y="3009791"/>
        <a:ext cx="10982325" cy="657823"/>
      </dsp:txXfrm>
    </dsp:sp>
    <dsp:sp modelId="{B1391616-A846-41DD-8F76-902D16C8E176}">
      <dsp:nvSpPr>
        <dsp:cNvPr id="0" name=""/>
        <dsp:cNvSpPr/>
      </dsp:nvSpPr>
      <dsp:spPr>
        <a:xfrm rot="10800000">
          <a:off x="0" y="2007272"/>
          <a:ext cx="10982325" cy="1012393"/>
        </a:xfrm>
        <a:prstGeom prst="upArrowCallou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de-CH" sz="2600" b="0" kern="1200" dirty="0" smtClean="0">
              <a:solidFill>
                <a:schemeClr val="tx1"/>
              </a:solidFill>
            </a:rPr>
            <a:t>Rekurs/Beschwerde (</a:t>
          </a:r>
          <a:r>
            <a:rPr lang="de-DE" sz="2600" b="0" kern="1200" dirty="0" err="1" smtClean="0">
              <a:solidFill>
                <a:schemeClr val="tx1"/>
              </a:solidFill>
            </a:rPr>
            <a:t>Steuerrekurskommission</a:t>
          </a:r>
          <a:r>
            <a:rPr lang="de-DE" sz="2600" b="0" kern="1200" dirty="0" smtClean="0">
              <a:solidFill>
                <a:schemeClr val="tx1"/>
              </a:solidFill>
            </a:rPr>
            <a:t>, BE)</a:t>
          </a:r>
        </a:p>
      </dsp:txBody>
      <dsp:txXfrm rot="10800000">
        <a:off x="0" y="2007272"/>
        <a:ext cx="10982325" cy="657823"/>
      </dsp:txXfrm>
    </dsp:sp>
    <dsp:sp modelId="{32DC7281-879C-4BE2-AD33-8D9934BC15D9}">
      <dsp:nvSpPr>
        <dsp:cNvPr id="0" name=""/>
        <dsp:cNvSpPr/>
      </dsp:nvSpPr>
      <dsp:spPr>
        <a:xfrm rot="10800000">
          <a:off x="0" y="1004753"/>
          <a:ext cx="10982325" cy="1012393"/>
        </a:xfrm>
        <a:prstGeom prst="upArrowCallou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de-CH" sz="2600" b="0" kern="1200" dirty="0" smtClean="0">
              <a:solidFill>
                <a:schemeClr val="tx1"/>
              </a:solidFill>
            </a:rPr>
            <a:t>Einsprache </a:t>
          </a:r>
          <a:r>
            <a:rPr lang="de-DE" sz="2600" b="0" kern="1200" dirty="0" smtClean="0">
              <a:solidFill>
                <a:schemeClr val="tx1"/>
              </a:solidFill>
            </a:rPr>
            <a:t>(Steuerverwaltung)</a:t>
          </a:r>
        </a:p>
      </dsp:txBody>
      <dsp:txXfrm rot="10800000">
        <a:off x="0" y="1004753"/>
        <a:ext cx="10982325" cy="657823"/>
      </dsp:txXfrm>
    </dsp:sp>
    <dsp:sp modelId="{E658328E-2AD4-4DF5-AA8D-D74A816ADF65}">
      <dsp:nvSpPr>
        <dsp:cNvPr id="0" name=""/>
        <dsp:cNvSpPr/>
      </dsp:nvSpPr>
      <dsp:spPr>
        <a:xfrm rot="10800000">
          <a:off x="0" y="2233"/>
          <a:ext cx="10982325" cy="1012393"/>
        </a:xfrm>
        <a:prstGeom prst="upArrowCallou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de-CH" sz="2600" b="0" kern="1200" dirty="0" smtClean="0">
              <a:solidFill>
                <a:schemeClr val="tx1"/>
              </a:solidFill>
            </a:rPr>
            <a:t>Veranlagungsverfügung (</a:t>
          </a:r>
          <a:r>
            <a:rPr lang="de-DE" sz="2600" b="0" kern="1200" dirty="0" smtClean="0">
              <a:solidFill>
                <a:schemeClr val="tx1"/>
              </a:solidFill>
            </a:rPr>
            <a:t>Steuerverwaltung)</a:t>
          </a:r>
          <a:endParaRPr lang="de-CH" sz="2600" b="0" kern="1200" dirty="0">
            <a:solidFill>
              <a:schemeClr val="tx1"/>
            </a:solidFill>
          </a:endParaRPr>
        </a:p>
      </dsp:txBody>
      <dsp:txXfrm rot="10800000">
        <a:off x="0" y="2233"/>
        <a:ext cx="10982325" cy="65782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76672" y="229395"/>
            <a:ext cx="4320480" cy="310159"/>
          </a:xfrm>
          <a:prstGeom prst="rect">
            <a:avLst/>
          </a:prstGeom>
        </p:spPr>
        <p:txBody>
          <a:bodyPr vert="horz" lIns="0" tIns="0" rIns="0" bIns="0" rtlCol="0"/>
          <a:lstStyle>
            <a:lvl1pPr algn="l">
              <a:defRPr sz="1200"/>
            </a:lvl1pPr>
          </a:lstStyle>
          <a:p>
            <a:r>
              <a:rPr lang="de-CH" sz="900"/>
              <a:t>Kopfzeilentext</a:t>
            </a:r>
            <a:endParaRPr lang="de-CH" sz="900" dirty="0"/>
          </a:p>
        </p:txBody>
      </p:sp>
      <p:sp>
        <p:nvSpPr>
          <p:cNvPr id="3" name="Datumsplatzhalter 2"/>
          <p:cNvSpPr>
            <a:spLocks noGrp="1"/>
          </p:cNvSpPr>
          <p:nvPr>
            <p:ph type="dt" sz="quarter" idx="1"/>
          </p:nvPr>
        </p:nvSpPr>
        <p:spPr>
          <a:xfrm>
            <a:off x="5137720" y="229395"/>
            <a:ext cx="1243608" cy="310159"/>
          </a:xfrm>
          <a:prstGeom prst="rect">
            <a:avLst/>
          </a:prstGeom>
        </p:spPr>
        <p:txBody>
          <a:bodyPr vert="horz" lIns="0" tIns="0" rIns="0" bIns="0" rtlCol="0"/>
          <a:lstStyle>
            <a:lvl1pPr algn="r">
              <a:defRPr sz="1200"/>
            </a:lvl1pPr>
          </a:lstStyle>
          <a:p>
            <a:fld id="{EEC665CA-D682-48EC-95D2-126FD6449D65}" type="datetime1">
              <a:rPr lang="de-CH" sz="900" smtClean="0"/>
              <a:t>06.05.2024</a:t>
            </a:fld>
            <a:endParaRPr lang="de-CH" sz="900"/>
          </a:p>
        </p:txBody>
      </p:sp>
      <p:sp>
        <p:nvSpPr>
          <p:cNvPr id="4" name="Fußzeilenplatzhalter 3"/>
          <p:cNvSpPr>
            <a:spLocks noGrp="1"/>
          </p:cNvSpPr>
          <p:nvPr>
            <p:ph type="ftr" sz="quarter" idx="2"/>
          </p:nvPr>
        </p:nvSpPr>
        <p:spPr>
          <a:xfrm>
            <a:off x="476672" y="8489144"/>
            <a:ext cx="4320480" cy="331331"/>
          </a:xfrm>
          <a:prstGeom prst="rect">
            <a:avLst/>
          </a:prstGeom>
        </p:spPr>
        <p:txBody>
          <a:bodyPr vert="horz" lIns="0" tIns="0" rIns="0" bIns="0" rtlCol="0" anchor="b"/>
          <a:lstStyle>
            <a:lvl1pPr algn="l">
              <a:defRPr sz="1200"/>
            </a:lvl1pPr>
          </a:lstStyle>
          <a:p>
            <a:r>
              <a:rPr lang="de-CH" sz="900"/>
              <a:t>Fusszeilentext</a:t>
            </a:r>
            <a:endParaRPr lang="de-CH" sz="900" dirty="0"/>
          </a:p>
        </p:txBody>
      </p:sp>
      <p:sp>
        <p:nvSpPr>
          <p:cNvPr id="5" name="Foliennummernplatzhalter 4"/>
          <p:cNvSpPr>
            <a:spLocks noGrp="1"/>
          </p:cNvSpPr>
          <p:nvPr>
            <p:ph type="sldNum" sz="quarter" idx="3"/>
          </p:nvPr>
        </p:nvSpPr>
        <p:spPr>
          <a:xfrm>
            <a:off x="5137720" y="8489146"/>
            <a:ext cx="1243608" cy="331329"/>
          </a:xfrm>
          <a:prstGeom prst="rect">
            <a:avLst/>
          </a:prstGeom>
        </p:spPr>
        <p:txBody>
          <a:bodyPr vert="horz" lIns="0" tIns="0" rIns="0" bIns="0" rtlCol="0" anchor="b"/>
          <a:lstStyle>
            <a:lvl1pPr algn="r">
              <a:defRPr sz="1200"/>
            </a:lvl1pPr>
          </a:lstStyle>
          <a:p>
            <a:fld id="{2CEDAA2C-602C-494B-9BFF-F0D7FF14E319}" type="slidenum">
              <a:rPr lang="de-CH" sz="900" smtClean="0"/>
              <a:t>‹Nr.›</a:t>
            </a:fld>
            <a:endParaRPr lang="de-CH" sz="900" dirty="0"/>
          </a:p>
        </p:txBody>
      </p:sp>
    </p:spTree>
    <p:extLst>
      <p:ext uri="{BB962C8B-B14F-4D97-AF65-F5344CB8AC3E}">
        <p14:creationId xmlns:p14="http://schemas.microsoft.com/office/powerpoint/2010/main" val="16250026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Folienbildplatzhalter 11"/>
          <p:cNvSpPr>
            <a:spLocks noGrp="1" noRot="1" noChangeAspect="1"/>
          </p:cNvSpPr>
          <p:nvPr>
            <p:ph type="sldImg" idx="2"/>
          </p:nvPr>
        </p:nvSpPr>
        <p:spPr>
          <a:xfrm>
            <a:off x="773424" y="1246193"/>
            <a:ext cx="5560412" cy="3127732"/>
          </a:xfrm>
          <a:prstGeom prst="rect">
            <a:avLst/>
          </a:prstGeom>
          <a:noFill/>
          <a:ln w="3175">
            <a:solidFill>
              <a:prstClr val="black"/>
            </a:solidFill>
          </a:ln>
        </p:spPr>
        <p:txBody>
          <a:bodyPr vert="horz" lIns="91440" tIns="45720" rIns="91440" bIns="45720" rtlCol="0" anchor="ctr"/>
          <a:lstStyle/>
          <a:p>
            <a:endParaRPr lang="de-CH"/>
          </a:p>
        </p:txBody>
      </p:sp>
      <p:sp>
        <p:nvSpPr>
          <p:cNvPr id="14" name="Fußzeilenplatzhalter 13"/>
          <p:cNvSpPr>
            <a:spLocks noGrp="1"/>
          </p:cNvSpPr>
          <p:nvPr>
            <p:ph type="ftr" sz="quarter" idx="4"/>
          </p:nvPr>
        </p:nvSpPr>
        <p:spPr>
          <a:xfrm>
            <a:off x="775244" y="8964488"/>
            <a:ext cx="2230428" cy="179512"/>
          </a:xfrm>
          <a:prstGeom prst="rect">
            <a:avLst/>
          </a:prstGeom>
        </p:spPr>
        <p:txBody>
          <a:bodyPr vert="horz" lIns="0" tIns="0" rIns="0" bIns="0" rtlCol="0" anchor="t"/>
          <a:lstStyle>
            <a:lvl1pPr algn="l">
              <a:defRPr sz="900"/>
            </a:lvl1pPr>
          </a:lstStyle>
          <a:p>
            <a:r>
              <a:rPr lang="de-CH" dirty="0"/>
              <a:t>Fusszeilentext</a:t>
            </a:r>
          </a:p>
        </p:txBody>
      </p:sp>
      <p:sp>
        <p:nvSpPr>
          <p:cNvPr id="15" name="Foliennummernplatzhalter 14"/>
          <p:cNvSpPr>
            <a:spLocks noGrp="1"/>
          </p:cNvSpPr>
          <p:nvPr>
            <p:ph type="sldNum" sz="quarter" idx="5"/>
          </p:nvPr>
        </p:nvSpPr>
        <p:spPr>
          <a:xfrm>
            <a:off x="5462663" y="8964488"/>
            <a:ext cx="871173" cy="179512"/>
          </a:xfrm>
          <a:prstGeom prst="rect">
            <a:avLst/>
          </a:prstGeom>
        </p:spPr>
        <p:txBody>
          <a:bodyPr vert="horz" lIns="0" tIns="0" rIns="0" bIns="0" rtlCol="0" anchor="t"/>
          <a:lstStyle>
            <a:lvl1pPr algn="r">
              <a:defRPr sz="900"/>
            </a:lvl1pPr>
          </a:lstStyle>
          <a:p>
            <a:fld id="{83C81C81-E364-4366-A610-2DB15FF98538}" type="slidenum">
              <a:rPr lang="de-CH" smtClean="0"/>
              <a:pPr/>
              <a:t>‹Nr.›</a:t>
            </a:fld>
            <a:endParaRPr lang="de-CH" dirty="0"/>
          </a:p>
        </p:txBody>
      </p:sp>
      <p:sp>
        <p:nvSpPr>
          <p:cNvPr id="16" name="Notizenplatzhalter 15"/>
          <p:cNvSpPr>
            <a:spLocks noGrp="1"/>
          </p:cNvSpPr>
          <p:nvPr>
            <p:ph type="body" sz="quarter" idx="3"/>
          </p:nvPr>
        </p:nvSpPr>
        <p:spPr>
          <a:xfrm>
            <a:off x="773424" y="4644008"/>
            <a:ext cx="5560412" cy="3888432"/>
          </a:xfrm>
          <a:prstGeom prst="rect">
            <a:avLst/>
          </a:prstGeom>
        </p:spPr>
        <p:txBody>
          <a:bodyPr vert="horz" lIns="0" tIns="0"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7" name="Datumsplatzhalter 16"/>
          <p:cNvSpPr>
            <a:spLocks noGrp="1"/>
          </p:cNvSpPr>
          <p:nvPr>
            <p:ph type="dt" idx="1"/>
          </p:nvPr>
        </p:nvSpPr>
        <p:spPr>
          <a:xfrm>
            <a:off x="4229809" y="425838"/>
            <a:ext cx="2095308" cy="185722"/>
          </a:xfrm>
          <a:prstGeom prst="rect">
            <a:avLst/>
          </a:prstGeom>
        </p:spPr>
        <p:txBody>
          <a:bodyPr vert="horz" lIns="0" tIns="0" rIns="0" bIns="0" rtlCol="0"/>
          <a:lstStyle>
            <a:lvl1pPr algn="r">
              <a:defRPr sz="900"/>
            </a:lvl1pPr>
          </a:lstStyle>
          <a:p>
            <a:fld id="{A17AAF7D-4283-4014-80F4-26E915FEACF8}" type="datetime1">
              <a:rPr lang="de-CH" smtClean="0"/>
              <a:t>06.05.2024</a:t>
            </a:fld>
            <a:endParaRPr lang="de-CH" dirty="0"/>
          </a:p>
        </p:txBody>
      </p:sp>
      <p:sp>
        <p:nvSpPr>
          <p:cNvPr id="18" name="Kopfzeilenplatzhalter 17"/>
          <p:cNvSpPr>
            <a:spLocks noGrp="1"/>
          </p:cNvSpPr>
          <p:nvPr>
            <p:ph type="hdr" sz="quarter"/>
          </p:nvPr>
        </p:nvSpPr>
        <p:spPr>
          <a:xfrm>
            <a:off x="764704" y="432000"/>
            <a:ext cx="3249080" cy="179560"/>
          </a:xfrm>
          <a:prstGeom prst="rect">
            <a:avLst/>
          </a:prstGeom>
        </p:spPr>
        <p:txBody>
          <a:bodyPr vert="horz" lIns="0" tIns="0" rIns="0" bIns="0" rtlCol="0"/>
          <a:lstStyle>
            <a:lvl1pPr algn="l">
              <a:defRPr sz="900"/>
            </a:lvl1pPr>
          </a:lstStyle>
          <a:p>
            <a:r>
              <a:rPr lang="de-CH"/>
              <a:t>Kopfzeilentext</a:t>
            </a:r>
            <a:endParaRPr lang="de-CH" dirty="0"/>
          </a:p>
        </p:txBody>
      </p:sp>
    </p:spTree>
    <p:extLst>
      <p:ext uri="{BB962C8B-B14F-4D97-AF65-F5344CB8AC3E}">
        <p14:creationId xmlns:p14="http://schemas.microsoft.com/office/powerpoint/2010/main" val="3117097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Aft>
        <a:spcPts val="600"/>
      </a:spcAft>
      <a:defRPr sz="1100" kern="1200">
        <a:solidFill>
          <a:schemeClr val="tx1"/>
        </a:solidFill>
        <a:latin typeface="+mn-lt"/>
        <a:ea typeface="+mn-ea"/>
        <a:cs typeface="+mn-cs"/>
      </a:defRPr>
    </a:lvl1pPr>
    <a:lvl2pPr marL="177800"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2pPr>
    <a:lvl3pPr marL="357188" indent="-17938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3pPr>
    <a:lvl4pPr marL="534988"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4pPr>
    <a:lvl5pPr marL="720725" indent="-18573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sv.fin.be.ch/de/start/themen/steuern-berechnen/privatperson.html"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1</a:t>
            </a:fld>
            <a:endParaRPr lang="de-CH" dirty="0"/>
          </a:p>
        </p:txBody>
      </p:sp>
    </p:spTree>
    <p:extLst>
      <p:ext uri="{BB962C8B-B14F-4D97-AF65-F5344CB8AC3E}">
        <p14:creationId xmlns:p14="http://schemas.microsoft.com/office/powerpoint/2010/main" val="1223597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CH" sz="1100" dirty="0" smtClean="0"/>
              <a:t>Vertiefte rechtliche Informationen zur Steuerpraxis, wie sie im Kanton Bern angewendet wird, sind gegliedert nach Themen unter obgenannter </a:t>
            </a:r>
            <a:r>
              <a:rPr lang="de-CH" sz="1100" dirty="0" err="1" smtClean="0"/>
              <a:t>url</a:t>
            </a:r>
            <a:r>
              <a:rPr lang="de-CH" sz="1100" dirty="0" smtClean="0"/>
              <a:t>-Adresse auffindbar. </a:t>
            </a:r>
            <a:endParaRPr lang="de-CH" dirty="0" smtClean="0"/>
          </a:p>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17</a:t>
            </a:fld>
            <a:endParaRPr lang="de-CH" dirty="0"/>
          </a:p>
        </p:txBody>
      </p:sp>
    </p:spTree>
    <p:extLst>
      <p:ext uri="{BB962C8B-B14F-4D97-AF65-F5344CB8AC3E}">
        <p14:creationId xmlns:p14="http://schemas.microsoft.com/office/powerpoint/2010/main" val="343271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b="0" i="0" u="none" strike="noStrike" kern="1200" baseline="0" dirty="0" smtClean="0">
                <a:solidFill>
                  <a:schemeClr val="tx1"/>
                </a:solidFill>
                <a:latin typeface="+mn-lt"/>
                <a:ea typeface="+mn-ea"/>
                <a:cs typeface="+mn-cs"/>
              </a:rPr>
              <a:t>Beschaffe dir rechtzeitig alle </a:t>
            </a:r>
            <a:r>
              <a:rPr lang="de-CH" sz="1200" b="1" i="0" u="none" strike="noStrike" kern="1200" baseline="0" dirty="0" smtClean="0">
                <a:solidFill>
                  <a:schemeClr val="tx1"/>
                </a:solidFill>
                <a:latin typeface="+mn-lt"/>
                <a:ea typeface="+mn-ea"/>
                <a:cs typeface="+mn-cs"/>
              </a:rPr>
              <a:t>notwendigen Unterlagen. </a:t>
            </a:r>
            <a:r>
              <a:rPr lang="de-CH" sz="1200" b="0" i="0" u="none" strike="noStrike" kern="1200" baseline="0" dirty="0" smtClean="0">
                <a:solidFill>
                  <a:schemeClr val="tx1"/>
                </a:solidFill>
                <a:latin typeface="+mn-lt"/>
                <a:ea typeface="+mn-ea"/>
                <a:cs typeface="+mn-cs"/>
              </a:rPr>
              <a:t>Diese benötigen Sie zum Ausfüllen Ihrer Steuererklärung und gewisse dieser Dokumente müssen ebenfalls eingereicht werden. Einige davon werden automatisch von Ihrer Bank oder Post ausgestellt: </a:t>
            </a:r>
          </a:p>
          <a:p>
            <a:pPr marL="628650" lvl="1" indent="-171450">
              <a:buFont typeface="Arial" panose="020B0604020202020204" pitchFamily="34" charset="0"/>
              <a:buChar char="•"/>
            </a:pPr>
            <a:r>
              <a:rPr lang="de-CH" sz="1200" b="1" i="0" u="none" strike="noStrike" kern="1200" baseline="0" dirty="0" smtClean="0">
                <a:solidFill>
                  <a:schemeClr val="tx1"/>
                </a:solidFill>
                <a:latin typeface="+mn-lt"/>
                <a:ea typeface="+mn-ea"/>
                <a:cs typeface="+mn-cs"/>
              </a:rPr>
              <a:t>Lohnausweis </a:t>
            </a:r>
            <a:r>
              <a:rPr lang="de-CH" sz="1200" b="0" i="0" u="none" strike="noStrike" kern="1200" baseline="0" dirty="0" smtClean="0">
                <a:solidFill>
                  <a:schemeClr val="tx1"/>
                </a:solidFill>
                <a:latin typeface="+mn-lt"/>
                <a:ea typeface="+mn-ea"/>
                <a:cs typeface="+mn-cs"/>
              </a:rPr>
              <a:t>(vom Arbeitgeber ausgestellt); </a:t>
            </a:r>
          </a:p>
          <a:p>
            <a:pPr marL="628650" lvl="1" indent="-171450">
              <a:buFont typeface="Arial" panose="020B0604020202020204" pitchFamily="34" charset="0"/>
              <a:buChar char="•"/>
            </a:pPr>
            <a:r>
              <a:rPr lang="de-CH" sz="1200" b="1" i="0" u="none" strike="noStrike" kern="1200" baseline="0" dirty="0" smtClean="0">
                <a:solidFill>
                  <a:schemeClr val="tx1"/>
                </a:solidFill>
                <a:latin typeface="+mn-lt"/>
                <a:ea typeface="+mn-ea"/>
                <a:cs typeface="+mn-cs"/>
              </a:rPr>
              <a:t>Bescheinigungen der Zinsgutschriften </a:t>
            </a:r>
            <a:r>
              <a:rPr lang="de-CH" sz="1200" b="0" i="0" u="none" strike="noStrike" kern="1200" baseline="0" dirty="0" smtClean="0">
                <a:solidFill>
                  <a:schemeClr val="tx1"/>
                </a:solidFill>
                <a:latin typeface="+mn-lt"/>
                <a:ea typeface="+mn-ea"/>
                <a:cs typeface="+mn-cs"/>
              </a:rPr>
              <a:t>(von Bankkonto, Postkonto usw.); </a:t>
            </a:r>
          </a:p>
          <a:p>
            <a:pPr marL="628650" lvl="1" indent="-171450">
              <a:buFont typeface="Arial" panose="020B0604020202020204" pitchFamily="34" charset="0"/>
              <a:buChar char="•"/>
            </a:pPr>
            <a:r>
              <a:rPr lang="de-CH" sz="1200" b="1" i="0" u="none" strike="noStrike" kern="1200" baseline="0" dirty="0" smtClean="0">
                <a:solidFill>
                  <a:schemeClr val="tx1"/>
                </a:solidFill>
                <a:latin typeface="+mn-lt"/>
                <a:ea typeface="+mn-ea"/>
                <a:cs typeface="+mn-cs"/>
              </a:rPr>
              <a:t>Wertschriftenverzeichnisse; </a:t>
            </a:r>
            <a:endParaRPr lang="de-CH" sz="1200" b="0" i="0" u="none" strike="noStrike" kern="1200" baseline="0" dirty="0" smtClean="0">
              <a:solidFill>
                <a:schemeClr val="tx1"/>
              </a:solidFill>
              <a:latin typeface="+mn-lt"/>
              <a:ea typeface="+mn-ea"/>
              <a:cs typeface="+mn-cs"/>
            </a:endParaRPr>
          </a:p>
          <a:p>
            <a:pPr marL="628650" lvl="1" indent="-171450">
              <a:buFont typeface="Arial" panose="020B0604020202020204" pitchFamily="34" charset="0"/>
              <a:buChar char="•"/>
            </a:pPr>
            <a:r>
              <a:rPr lang="de-CH" sz="1200" b="1" i="0" u="none" strike="noStrike" kern="1200" baseline="0" dirty="0" smtClean="0">
                <a:solidFill>
                  <a:schemeClr val="tx1"/>
                </a:solidFill>
                <a:latin typeface="+mn-lt"/>
                <a:ea typeface="+mn-ea"/>
                <a:cs typeface="+mn-cs"/>
              </a:rPr>
              <a:t>Schuldenverzeichnisse und Schuldzinsbescheinigungen</a:t>
            </a:r>
            <a:r>
              <a:rPr lang="de-CH" sz="1200" b="0" i="0" u="none" strike="noStrike" kern="1200" baseline="0" dirty="0" smtClean="0">
                <a:solidFill>
                  <a:schemeClr val="tx1"/>
                </a:solidFill>
                <a:latin typeface="+mn-lt"/>
                <a:ea typeface="+mn-ea"/>
                <a:cs typeface="+mn-cs"/>
              </a:rPr>
              <a:t>. </a:t>
            </a:r>
          </a:p>
          <a:p>
            <a:endParaRPr lang="de-CH" sz="1200" b="0" i="0" u="none" strike="noStrike" kern="1200" baseline="0" dirty="0" smtClean="0">
              <a:solidFill>
                <a:schemeClr val="tx1"/>
              </a:solidFill>
              <a:latin typeface="+mn-lt"/>
              <a:ea typeface="+mn-ea"/>
              <a:cs typeface="+mn-cs"/>
            </a:endParaRPr>
          </a:p>
          <a:p>
            <a:endParaRPr lang="de-CH" dirty="0" smtClean="0"/>
          </a:p>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18</a:t>
            </a:fld>
            <a:endParaRPr lang="de-CH" dirty="0"/>
          </a:p>
        </p:txBody>
      </p:sp>
    </p:spTree>
    <p:extLst>
      <p:ext uri="{BB962C8B-B14F-4D97-AF65-F5344CB8AC3E}">
        <p14:creationId xmlns:p14="http://schemas.microsoft.com/office/powerpoint/2010/main" val="979496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21</a:t>
            </a:fld>
            <a:endParaRPr lang="de-CH" dirty="0"/>
          </a:p>
        </p:txBody>
      </p:sp>
    </p:spTree>
    <p:extLst>
      <p:ext uri="{BB962C8B-B14F-4D97-AF65-F5344CB8AC3E}">
        <p14:creationId xmlns:p14="http://schemas.microsoft.com/office/powerpoint/2010/main" val="2036970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22</a:t>
            </a:fld>
            <a:endParaRPr lang="de-CH" dirty="0"/>
          </a:p>
        </p:txBody>
      </p:sp>
    </p:spTree>
    <p:extLst>
      <p:ext uri="{BB962C8B-B14F-4D97-AF65-F5344CB8AC3E}">
        <p14:creationId xmlns:p14="http://schemas.microsoft.com/office/powerpoint/2010/main" val="2276762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r>
              <a:rPr lang="de-CH" dirty="0" smtClean="0">
                <a:solidFill>
                  <a:schemeClr val="accent4"/>
                </a:solidFill>
              </a:rPr>
              <a:t>Finanzzahlen 2023</a:t>
            </a:r>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23</a:t>
            </a:fld>
            <a:endParaRPr lang="de-CH" dirty="0"/>
          </a:p>
        </p:txBody>
      </p:sp>
    </p:spTree>
    <p:extLst>
      <p:ext uri="{BB962C8B-B14F-4D97-AF65-F5344CB8AC3E}">
        <p14:creationId xmlns:p14="http://schemas.microsoft.com/office/powerpoint/2010/main" val="2239275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CH" dirty="0" smtClean="0"/>
              <a:t>Interaktive</a:t>
            </a:r>
            <a:r>
              <a:rPr lang="de-CH" baseline="0" dirty="0" smtClean="0"/>
              <a:t> Darstellung:</a:t>
            </a:r>
            <a:endParaRPr lang="de-CH" dirty="0" smtClean="0"/>
          </a:p>
          <a:p>
            <a:r>
              <a:rPr lang="de-CH" dirty="0" smtClean="0"/>
              <a:t>http://files.be.ch/fin/gs/finanzen_ktbe_de/#/2022/ </a:t>
            </a:r>
          </a:p>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24</a:t>
            </a:fld>
            <a:endParaRPr lang="de-CH" dirty="0"/>
          </a:p>
        </p:txBody>
      </p:sp>
    </p:spTree>
    <p:extLst>
      <p:ext uri="{BB962C8B-B14F-4D97-AF65-F5344CB8AC3E}">
        <p14:creationId xmlns:p14="http://schemas.microsoft.com/office/powerpoint/2010/main" val="89640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25</a:t>
            </a:fld>
            <a:endParaRPr lang="de-CH" dirty="0"/>
          </a:p>
        </p:txBody>
      </p:sp>
    </p:spTree>
    <p:extLst>
      <p:ext uri="{BB962C8B-B14F-4D97-AF65-F5344CB8AC3E}">
        <p14:creationId xmlns:p14="http://schemas.microsoft.com/office/powerpoint/2010/main" val="25084207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r>
              <a:rPr lang="de-CH" sz="1100" b="1" dirty="0" smtClean="0"/>
              <a:t>Natürliche Personen</a:t>
            </a:r>
          </a:p>
          <a:p>
            <a:pPr marL="171450" indent="-171450">
              <a:buFont typeface="Arial" panose="020B0604020202020204" pitchFamily="34" charset="0"/>
              <a:buChar char="•"/>
            </a:pPr>
            <a:r>
              <a:rPr lang="de-CH" sz="1100" dirty="0" smtClean="0"/>
              <a:t>Natürliche Personen sind </a:t>
            </a:r>
            <a:r>
              <a:rPr lang="de-CH" sz="1100" b="1" dirty="0" smtClean="0"/>
              <a:t>Menschen aus Fleisch und Blut</a:t>
            </a:r>
            <a:r>
              <a:rPr lang="de-CH" sz="1100" dirty="0" smtClean="0"/>
              <a:t>.</a:t>
            </a:r>
          </a:p>
          <a:p>
            <a:pPr marL="171450" indent="-171450">
              <a:buFont typeface="Arial" panose="020B0604020202020204" pitchFamily="34" charset="0"/>
              <a:buChar char="•"/>
            </a:pPr>
            <a:r>
              <a:rPr lang="de-CH" sz="1100" dirty="0" smtClean="0"/>
              <a:t>Die Steuerpflicht umfasst somit nicht nur Angestellte, d.h. Personen mit einem Lohnausweis, sondern auch Studierende, Pensionierte, Sozialhilfebezüger/innen sowie alle selbstständig Erwerbstätigen wie beispielsweise Ärzte, Anwälte, Handwerker (Schreiner, Elektriker, Sanitärinstallateure).</a:t>
            </a:r>
          </a:p>
          <a:p>
            <a:pPr marL="171450" indent="-171450">
              <a:buFont typeface="Arial" panose="020B0604020202020204" pitchFamily="34" charset="0"/>
              <a:buChar char="•"/>
            </a:pPr>
            <a:r>
              <a:rPr lang="de-CH" sz="1100" dirty="0" smtClean="0"/>
              <a:t>Steuerpflichtig im Kanton Bern sind alle </a:t>
            </a:r>
            <a:r>
              <a:rPr lang="de-CH" sz="1100" b="1" dirty="0" smtClean="0"/>
              <a:t>natürlichen Personen</a:t>
            </a:r>
            <a:r>
              <a:rPr lang="de-CH" sz="1100" dirty="0" smtClean="0"/>
              <a:t>, die am 31. Dezember des jeweiligen Jahres ihren steuerrechtlichen Wohnsitz im Kanton haben. Steuerpflichtig sind aber auch der auswärtige Eigentümer einer Liegenschaft, zum Beispiel eines Ferienhauses, oder die Eigentümerin eines Geschäftsbetriebes im Kanton Bern.</a:t>
            </a:r>
          </a:p>
          <a:p>
            <a:pPr marL="171450" indent="-171450">
              <a:buFont typeface="Arial" panose="020B0604020202020204" pitchFamily="34" charset="0"/>
              <a:buChar char="•"/>
            </a:pPr>
            <a:r>
              <a:rPr lang="de-CH" dirty="0" smtClean="0"/>
              <a:t>Es spielt</a:t>
            </a:r>
            <a:r>
              <a:rPr lang="de-CH" baseline="0" dirty="0" smtClean="0"/>
              <a:t> keine Rolle, an welchem Tag du deinen Wohnsitz in dem entsprechenden Kanton begründet hast. Wenn du am 31.12. des entsprechenden Jahres in diesem Kanton Wohnsitz hast, musst du den gesamten Erwerb in diesem Kanton besteuern. </a:t>
            </a:r>
          </a:p>
          <a:p>
            <a:pPr marL="171450" indent="-171450">
              <a:buFont typeface="Arial" panose="020B0604020202020204" pitchFamily="34" charset="0"/>
              <a:buChar char="•"/>
            </a:pPr>
            <a:r>
              <a:rPr lang="de-CH" baseline="0" dirty="0" smtClean="0"/>
              <a:t>Eine anteilsmässige Besteuerung tritt hingegen ein, wenn du während des Jahres vom Ausland in die Schweiz ziehst; oder umgekehrt von der Schweiz ins Ausland ziehst.</a:t>
            </a:r>
          </a:p>
          <a:p>
            <a:pPr marL="171450" indent="-171450">
              <a:buFont typeface="Arial" panose="020B0604020202020204" pitchFamily="34" charset="0"/>
              <a:buChar char="•"/>
            </a:pPr>
            <a:r>
              <a:rPr lang="de-CH" baseline="0" dirty="0" smtClean="0"/>
              <a:t>Auch </a:t>
            </a:r>
            <a:r>
              <a:rPr lang="de-CH" sz="1100" b="1" i="0" kern="1200" dirty="0" smtClean="0">
                <a:solidFill>
                  <a:schemeClr val="tx1"/>
                </a:solidFill>
                <a:effectLst/>
                <a:latin typeface="+mn-lt"/>
                <a:ea typeface="+mn-ea"/>
                <a:cs typeface="+mn-cs"/>
              </a:rPr>
              <a:t>Juristische Personen </a:t>
            </a:r>
            <a:r>
              <a:rPr lang="de-CH" sz="1100" b="0" i="0" kern="1200" dirty="0" smtClean="0">
                <a:solidFill>
                  <a:schemeClr val="tx1"/>
                </a:solidFill>
                <a:effectLst/>
                <a:latin typeface="+mn-lt"/>
                <a:ea typeface="+mn-ea"/>
                <a:cs typeface="+mn-cs"/>
              </a:rPr>
              <a:t>wie </a:t>
            </a:r>
            <a:r>
              <a:rPr lang="de-CH" sz="1100" b="1" i="0" kern="1200" dirty="0" smtClean="0">
                <a:solidFill>
                  <a:schemeClr val="tx1"/>
                </a:solidFill>
                <a:effectLst/>
                <a:latin typeface="+mn-lt"/>
                <a:ea typeface="+mn-ea"/>
                <a:cs typeface="+mn-cs"/>
              </a:rPr>
              <a:t>Kapitalgesellschaften, Genossenschaften, Vereine, Stiftungen und übrige juristische Personen</a:t>
            </a:r>
            <a:r>
              <a:rPr lang="de-CH" sz="1100" b="0" i="0" kern="1200" dirty="0" smtClean="0">
                <a:solidFill>
                  <a:schemeClr val="tx1"/>
                </a:solidFill>
                <a:effectLst/>
                <a:latin typeface="+mn-lt"/>
                <a:ea typeface="+mn-ea"/>
                <a:cs typeface="+mn-cs"/>
              </a:rPr>
              <a:t> sind steuerpflichtig.</a:t>
            </a:r>
            <a:endParaRPr lang="de-CH" b="0" dirty="0" smtClean="0"/>
          </a:p>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26</a:t>
            </a:fld>
            <a:endParaRPr lang="de-CH" dirty="0"/>
          </a:p>
        </p:txBody>
      </p:sp>
    </p:spTree>
    <p:extLst>
      <p:ext uri="{BB962C8B-B14F-4D97-AF65-F5344CB8AC3E}">
        <p14:creationId xmlns:p14="http://schemas.microsoft.com/office/powerpoint/2010/main" val="2201125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CH" sz="1100" dirty="0" smtClean="0">
                <a:solidFill>
                  <a:schemeClr val="tx1"/>
                </a:solidFill>
              </a:rPr>
              <a:t>Steuern sind voraussetzungslos, ohne eine direkte Gegenleistung vom Gemeinwesen an den Pflichtigen, zu bezahlen.</a:t>
            </a:r>
          </a:p>
        </p:txBody>
      </p:sp>
      <p:sp>
        <p:nvSpPr>
          <p:cNvPr id="4" name="Foliennummernplatzhalter 3"/>
          <p:cNvSpPr>
            <a:spLocks noGrp="1"/>
          </p:cNvSpPr>
          <p:nvPr>
            <p:ph type="sldNum" sz="quarter" idx="10"/>
          </p:nvPr>
        </p:nvSpPr>
        <p:spPr/>
        <p:txBody>
          <a:bodyPr/>
          <a:lstStyle/>
          <a:p>
            <a:fld id="{83C81C81-E364-4366-A610-2DB15FF98538}" type="slidenum">
              <a:rPr lang="de-CH" smtClean="0"/>
              <a:pPr/>
              <a:t>27</a:t>
            </a:fld>
            <a:endParaRPr lang="de-CH" dirty="0"/>
          </a:p>
        </p:txBody>
      </p:sp>
    </p:spTree>
    <p:extLst>
      <p:ext uri="{BB962C8B-B14F-4D97-AF65-F5344CB8AC3E}">
        <p14:creationId xmlns:p14="http://schemas.microsoft.com/office/powerpoint/2010/main" val="41928748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r>
              <a:rPr lang="fr-CH" sz="1100" b="0" i="0" u="none" strike="noStrike" kern="1200" baseline="0" dirty="0" smtClean="0">
                <a:solidFill>
                  <a:schemeClr val="tx1"/>
                </a:solidFill>
                <a:latin typeface="+mn-lt"/>
                <a:ea typeface="+mn-ea"/>
                <a:cs typeface="+mn-cs"/>
              </a:rPr>
              <a:t>Quelle: https://www.steuern-easy.ch/de/wissen/steuersystem</a:t>
            </a:r>
          </a:p>
          <a:p>
            <a:endParaRPr lang="de-CH" sz="1100" b="0" i="0" u="none" strike="noStrike" kern="1200" baseline="0" dirty="0" smtClean="0">
              <a:solidFill>
                <a:schemeClr val="tx1"/>
              </a:solidFill>
              <a:latin typeface="+mn-lt"/>
              <a:ea typeface="+mn-ea"/>
              <a:cs typeface="+mn-cs"/>
            </a:endParaRPr>
          </a:p>
          <a:p>
            <a:r>
              <a:rPr lang="de-CH" sz="1100" b="0" i="0" u="none" strike="noStrike" kern="1200" baseline="0" dirty="0" smtClean="0">
                <a:solidFill>
                  <a:schemeClr val="tx1"/>
                </a:solidFill>
                <a:latin typeface="+mn-lt"/>
                <a:ea typeface="+mn-ea"/>
                <a:cs typeface="+mn-cs"/>
              </a:rPr>
              <a:t>Nach dieser Doktrin ist das schweizerische Steuersystem </a:t>
            </a:r>
            <a:r>
              <a:rPr lang="de-CH" sz="1100" b="1" i="0" u="none" strike="noStrike" kern="1200" baseline="0" dirty="0" smtClean="0">
                <a:solidFill>
                  <a:schemeClr val="tx1"/>
                </a:solidFill>
                <a:latin typeface="+mn-lt"/>
                <a:ea typeface="+mn-ea"/>
                <a:cs typeface="+mn-cs"/>
              </a:rPr>
              <a:t>historisch </a:t>
            </a:r>
            <a:r>
              <a:rPr lang="de-CH" sz="1100" b="0" i="0" u="none" strike="noStrike" kern="1200" baseline="0" dirty="0" smtClean="0">
                <a:solidFill>
                  <a:schemeClr val="tx1"/>
                </a:solidFill>
                <a:latin typeface="+mn-lt"/>
                <a:ea typeface="+mn-ea"/>
                <a:cs typeface="+mn-cs"/>
              </a:rPr>
              <a:t>gewachsen. Es ist ein Spiegelbild der </a:t>
            </a:r>
            <a:r>
              <a:rPr lang="de-CH" sz="1100" b="1" i="0" u="none" strike="noStrike" kern="1200" baseline="0" dirty="0" smtClean="0">
                <a:solidFill>
                  <a:schemeClr val="tx1"/>
                </a:solidFill>
                <a:latin typeface="+mn-lt"/>
                <a:ea typeface="+mn-ea"/>
                <a:cs typeface="+mn-cs"/>
              </a:rPr>
              <a:t>föderalistischen Staatsstruktur </a:t>
            </a:r>
            <a:r>
              <a:rPr lang="de-CH" sz="1100" b="0" i="0" u="none" strike="noStrike" kern="1200" baseline="0" dirty="0" smtClean="0">
                <a:solidFill>
                  <a:schemeClr val="tx1"/>
                </a:solidFill>
                <a:latin typeface="+mn-lt"/>
                <a:ea typeface="+mn-ea"/>
                <a:cs typeface="+mn-cs"/>
              </a:rPr>
              <a:t>der Eidgenossenschaft.</a:t>
            </a:r>
          </a:p>
          <a:p>
            <a:r>
              <a:rPr lang="de-CH" sz="1100" b="0" i="0" u="none" strike="noStrike" kern="1200" baseline="0" dirty="0" smtClean="0">
                <a:solidFill>
                  <a:schemeClr val="tx1"/>
                </a:solidFill>
                <a:latin typeface="+mn-lt"/>
                <a:ea typeface="+mn-ea"/>
                <a:cs typeface="+mn-cs"/>
              </a:rPr>
              <a:t>So hat jeder der 26 </a:t>
            </a:r>
            <a:r>
              <a:rPr lang="de-CH" sz="1100" b="1" i="0" u="none" strike="noStrike" kern="1200" baseline="0" dirty="0" smtClean="0">
                <a:solidFill>
                  <a:schemeClr val="tx1"/>
                </a:solidFill>
                <a:latin typeface="+mn-lt"/>
                <a:ea typeface="+mn-ea"/>
                <a:cs typeface="+mn-cs"/>
              </a:rPr>
              <a:t>Kantone </a:t>
            </a:r>
            <a:r>
              <a:rPr lang="de-CH" sz="1100" b="0" i="0" u="none" strike="noStrike" kern="1200" baseline="0" dirty="0" smtClean="0">
                <a:solidFill>
                  <a:schemeClr val="tx1"/>
                </a:solidFill>
                <a:latin typeface="+mn-lt"/>
                <a:ea typeface="+mn-ea"/>
                <a:cs typeface="+mn-cs"/>
              </a:rPr>
              <a:t>sein eigenes Steuergesetz und belastet Einkommen, Vermögen, Erbschaften, Kapital- und Grundstückgewinne sowie andere Steuerobjekte höchst unterschiedlich.</a:t>
            </a:r>
          </a:p>
          <a:p>
            <a:endParaRPr lang="de-CH" sz="1100" b="0" i="0" u="none" strike="noStrike" kern="1200" baseline="0" dirty="0" smtClean="0">
              <a:solidFill>
                <a:schemeClr val="tx1"/>
              </a:solidFill>
              <a:latin typeface="+mn-lt"/>
              <a:ea typeface="+mn-ea"/>
              <a:cs typeface="+mn-cs"/>
            </a:endParaRPr>
          </a:p>
          <a:p>
            <a:r>
              <a:rPr lang="de-CH" sz="1100" b="0" i="0" u="none" strike="noStrike" kern="1200" baseline="0" dirty="0" smtClean="0">
                <a:solidFill>
                  <a:schemeClr val="tx1"/>
                </a:solidFill>
                <a:latin typeface="+mn-lt"/>
                <a:ea typeface="+mn-ea"/>
                <a:cs typeface="+mn-cs"/>
              </a:rPr>
              <a:t>Die rund 2 220 </a:t>
            </a:r>
            <a:r>
              <a:rPr lang="de-CH" sz="1100" b="1" i="0" u="none" strike="noStrike" kern="1200" baseline="0" dirty="0" smtClean="0">
                <a:solidFill>
                  <a:schemeClr val="tx1"/>
                </a:solidFill>
                <a:latin typeface="+mn-lt"/>
                <a:ea typeface="+mn-ea"/>
                <a:cs typeface="+mn-cs"/>
              </a:rPr>
              <a:t>Gemeinden </a:t>
            </a:r>
            <a:r>
              <a:rPr lang="de-CH" sz="1100" b="0" i="0" u="none" strike="noStrike" kern="1200" baseline="0" dirty="0" smtClean="0">
                <a:solidFill>
                  <a:schemeClr val="tx1"/>
                </a:solidFill>
                <a:latin typeface="+mn-lt"/>
                <a:ea typeface="+mn-ea"/>
                <a:cs typeface="+mn-cs"/>
              </a:rPr>
              <a:t>sind befugt, entweder nach eigenem Gutdünken kommunale Steuern zu erheben oder im Rahmen der kantonalen Grundtarife bzw. der geschuldeten Kantonssteuer Zuschläge zu beschliessen.</a:t>
            </a:r>
          </a:p>
          <a:p>
            <a:endParaRPr lang="de-CH" sz="1100" b="0" i="0" u="none" strike="noStrike" kern="1200" baseline="0" dirty="0" smtClean="0">
              <a:solidFill>
                <a:schemeClr val="tx1"/>
              </a:solidFill>
              <a:latin typeface="+mn-lt"/>
              <a:ea typeface="+mn-ea"/>
              <a:cs typeface="+mn-cs"/>
            </a:endParaRPr>
          </a:p>
          <a:p>
            <a:r>
              <a:rPr lang="de-CH" sz="1100" b="0" i="0" u="none" strike="noStrike" kern="1200" baseline="0" dirty="0" smtClean="0">
                <a:solidFill>
                  <a:schemeClr val="tx1"/>
                </a:solidFill>
                <a:latin typeface="+mn-lt"/>
                <a:ea typeface="+mn-ea"/>
                <a:cs typeface="+mn-cs"/>
              </a:rPr>
              <a:t>Daneben belastet auch der </a:t>
            </a:r>
            <a:r>
              <a:rPr lang="de-CH" sz="1100" b="1" i="0" u="none" strike="noStrike" kern="1200" baseline="0" dirty="0" smtClean="0">
                <a:solidFill>
                  <a:schemeClr val="tx1"/>
                </a:solidFill>
                <a:latin typeface="+mn-lt"/>
                <a:ea typeface="+mn-ea"/>
                <a:cs typeface="+mn-cs"/>
              </a:rPr>
              <a:t>Bund </a:t>
            </a:r>
            <a:r>
              <a:rPr lang="de-CH" sz="1100" b="0" i="0" u="none" strike="noStrike" kern="1200" baseline="0" dirty="0" smtClean="0">
                <a:solidFill>
                  <a:schemeClr val="tx1"/>
                </a:solidFill>
                <a:latin typeface="+mn-lt"/>
                <a:ea typeface="+mn-ea"/>
                <a:cs typeface="+mn-cs"/>
              </a:rPr>
              <a:t>das Einkommen, obwohl dieser sonst seine Fiskaleinnahmen grösstenteils aus andern Quellen bezieht, vor allem aus der Mehrwertsteuer (MWST), aus den Stempelabgaben, den Zöllen sowie aus besonderen Verbrauchssteuern.</a:t>
            </a:r>
            <a:endParaRPr lang="de-CH" dirty="0" smtClean="0"/>
          </a:p>
        </p:txBody>
      </p:sp>
      <p:sp>
        <p:nvSpPr>
          <p:cNvPr id="4" name="Foliennummernplatzhalter 3"/>
          <p:cNvSpPr>
            <a:spLocks noGrp="1"/>
          </p:cNvSpPr>
          <p:nvPr>
            <p:ph type="sldNum" sz="quarter" idx="10"/>
          </p:nvPr>
        </p:nvSpPr>
        <p:spPr/>
        <p:txBody>
          <a:bodyPr/>
          <a:lstStyle/>
          <a:p>
            <a:fld id="{83C81C81-E364-4366-A610-2DB15FF98538}" type="slidenum">
              <a:rPr lang="de-CH" smtClean="0"/>
              <a:pPr/>
              <a:t>28</a:t>
            </a:fld>
            <a:endParaRPr lang="de-CH" dirty="0"/>
          </a:p>
        </p:txBody>
      </p:sp>
    </p:spTree>
    <p:extLst>
      <p:ext uri="{BB962C8B-B14F-4D97-AF65-F5344CB8AC3E}">
        <p14:creationId xmlns:p14="http://schemas.microsoft.com/office/powerpoint/2010/main" val="1155584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CH" sz="1100" b="0" i="0" u="none" strike="noStrike" kern="1200" baseline="0" dirty="0" smtClean="0">
                <a:solidFill>
                  <a:schemeClr val="tx1"/>
                </a:solidFill>
                <a:latin typeface="+mn-lt"/>
                <a:ea typeface="+mn-ea"/>
                <a:cs typeface="+mn-cs"/>
              </a:rPr>
              <a:t>Obwohl in der Schweiz sowohl für den Bund als auch für den Kanton und die Gemeinde verschiedene Steuern geschuldet werden, erhältst du nur eine einzige Steuererklärung. </a:t>
            </a:r>
            <a:endParaRPr lang="de-CH" dirty="0" smtClean="0"/>
          </a:p>
        </p:txBody>
      </p:sp>
      <p:sp>
        <p:nvSpPr>
          <p:cNvPr id="4" name="Foliennummernplatzhalter 3"/>
          <p:cNvSpPr>
            <a:spLocks noGrp="1"/>
          </p:cNvSpPr>
          <p:nvPr>
            <p:ph type="sldNum" sz="quarter" idx="10"/>
          </p:nvPr>
        </p:nvSpPr>
        <p:spPr/>
        <p:txBody>
          <a:bodyPr/>
          <a:lstStyle/>
          <a:p>
            <a:fld id="{83C81C81-E364-4366-A610-2DB15FF98538}" type="slidenum">
              <a:rPr lang="de-CH" smtClean="0"/>
              <a:pPr/>
              <a:t>4</a:t>
            </a:fld>
            <a:endParaRPr lang="de-CH" dirty="0"/>
          </a:p>
        </p:txBody>
      </p:sp>
    </p:spTree>
    <p:extLst>
      <p:ext uri="{BB962C8B-B14F-4D97-AF65-F5344CB8AC3E}">
        <p14:creationId xmlns:p14="http://schemas.microsoft.com/office/powerpoint/2010/main" val="12515038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32</a:t>
            </a:fld>
            <a:endParaRPr lang="de-CH" dirty="0"/>
          </a:p>
        </p:txBody>
      </p:sp>
    </p:spTree>
    <p:extLst>
      <p:ext uri="{BB962C8B-B14F-4D97-AF65-F5344CB8AC3E}">
        <p14:creationId xmlns:p14="http://schemas.microsoft.com/office/powerpoint/2010/main" val="7734434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100" b="0" i="0" u="none" strike="noStrike" kern="1200" dirty="0" smtClean="0">
                <a:solidFill>
                  <a:schemeClr val="tx1"/>
                </a:solidFill>
                <a:effectLst/>
                <a:latin typeface="+mn-lt"/>
                <a:ea typeface="+mn-ea"/>
                <a:cs typeface="+mn-cs"/>
              </a:rPr>
              <a:t>Du kannst alle Kosten abziehen, die in unmittelbarem Zusammenhang mit dem Erwerbseinkommen stehen. Bedingung ist, dass du die Kosten selbst getragen hast und nicht dein Arbeitgeber (z. B. Übernahme der Kosten auswärtiger Verpflegung, </a:t>
            </a:r>
            <a:r>
              <a:rPr lang="de-CH" sz="1100" b="0" i="0" u="none" strike="noStrike" kern="1200" dirty="0" err="1" smtClean="0">
                <a:solidFill>
                  <a:schemeClr val="tx1"/>
                </a:solidFill>
                <a:effectLst/>
                <a:latin typeface="+mn-lt"/>
                <a:ea typeface="+mn-ea"/>
                <a:cs typeface="+mn-cs"/>
              </a:rPr>
              <a:t>Zurverfügungstellen</a:t>
            </a:r>
            <a:r>
              <a:rPr lang="de-CH" sz="1100" b="0" i="0" u="none" strike="noStrike" kern="1200" dirty="0" smtClean="0">
                <a:solidFill>
                  <a:schemeClr val="tx1"/>
                </a:solidFill>
                <a:effectLst/>
                <a:latin typeface="+mn-lt"/>
                <a:ea typeface="+mn-ea"/>
                <a:cs typeface="+mn-cs"/>
              </a:rPr>
              <a:t> eines Geschäftsautos oder eines Generalabonnements). Die Berufskosten kannst du höchstens bis zum Betrag des Nettolohnes berücksichtigen. </a:t>
            </a:r>
          </a:p>
          <a:p>
            <a:endParaRPr lang="fr-CH" sz="1100" b="0" i="0" u="none" strike="noStrike" kern="1200" dirty="0" smtClean="0">
              <a:solidFill>
                <a:schemeClr val="tx1"/>
              </a:solidFill>
              <a:effectLst/>
              <a:latin typeface="+mn-lt"/>
              <a:ea typeface="+mn-ea"/>
              <a:cs typeface="+mn-cs"/>
            </a:endParaRPr>
          </a:p>
          <a:p>
            <a:r>
              <a:rPr lang="fr-CH" sz="1100" b="0" i="0" u="none" strike="noStrike" kern="1200" dirty="0" err="1" smtClean="0">
                <a:solidFill>
                  <a:schemeClr val="tx1"/>
                </a:solidFill>
                <a:effectLst/>
                <a:latin typeface="+mn-lt"/>
                <a:ea typeface="+mn-ea"/>
                <a:cs typeface="+mn-cs"/>
              </a:rPr>
              <a:t>Hinweis</a:t>
            </a:r>
            <a:r>
              <a:rPr lang="fr-CH" sz="1100" b="0" i="0" u="none" strike="noStrike" kern="1200" dirty="0" smtClean="0">
                <a:solidFill>
                  <a:schemeClr val="tx1"/>
                </a:solidFill>
                <a:effectLst/>
                <a:latin typeface="+mn-lt"/>
                <a:ea typeface="+mn-ea"/>
                <a:cs typeface="+mn-cs"/>
              </a:rPr>
              <a:t>:</a:t>
            </a:r>
            <a:r>
              <a:rPr lang="fr-CH" sz="1100" b="0" i="0" u="none" strike="noStrike" kern="1200" baseline="0" dirty="0" smtClean="0">
                <a:solidFill>
                  <a:schemeClr val="tx1"/>
                </a:solidFill>
                <a:effectLst/>
                <a:latin typeface="+mn-lt"/>
                <a:ea typeface="+mn-ea"/>
                <a:cs typeface="+mn-cs"/>
              </a:rPr>
              <a:t> </a:t>
            </a:r>
          </a:p>
          <a:p>
            <a:r>
              <a:rPr lang="de-CH" sz="1100" b="0" i="0" u="none" strike="noStrike" kern="1200" dirty="0" smtClean="0">
                <a:solidFill>
                  <a:schemeClr val="tx1"/>
                </a:solidFill>
                <a:effectLst/>
                <a:latin typeface="+mn-lt"/>
                <a:ea typeface="+mn-ea"/>
                <a:cs typeface="+mn-cs"/>
              </a:rPr>
              <a:t>Der Abzug für Fahrkosten ist bei der direkten Bundessteuer auf CHF 3'000 und bei den Kantons- und Gemeindesteuern auf CHF 6'700 beschränkt. Diese Beschränkung wird im Rahmen der Veranlagung automatisch berücksichtigt. Höhere geltend gemachte Kosten werden auf die genannten Beträge reduziert.</a:t>
            </a:r>
            <a:endParaRPr lang="de-CH" dirty="0" smtClean="0"/>
          </a:p>
        </p:txBody>
      </p:sp>
      <p:sp>
        <p:nvSpPr>
          <p:cNvPr id="4" name="Foliennummernplatzhalter 3"/>
          <p:cNvSpPr>
            <a:spLocks noGrp="1"/>
          </p:cNvSpPr>
          <p:nvPr>
            <p:ph type="sldNum" sz="quarter" idx="10"/>
          </p:nvPr>
        </p:nvSpPr>
        <p:spPr/>
        <p:txBody>
          <a:bodyPr/>
          <a:lstStyle/>
          <a:p>
            <a:fld id="{83C81C81-E364-4366-A610-2DB15FF98538}" type="slidenum">
              <a:rPr lang="de-CH" smtClean="0"/>
              <a:pPr/>
              <a:t>35</a:t>
            </a:fld>
            <a:endParaRPr lang="de-CH" dirty="0"/>
          </a:p>
        </p:txBody>
      </p:sp>
    </p:spTree>
    <p:extLst>
      <p:ext uri="{BB962C8B-B14F-4D97-AF65-F5344CB8AC3E}">
        <p14:creationId xmlns:p14="http://schemas.microsoft.com/office/powerpoint/2010/main" val="34640473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CH" dirty="0" smtClean="0"/>
              <a:t>Erklären, dass</a:t>
            </a:r>
            <a:r>
              <a:rPr lang="de-CH" baseline="0" dirty="0" smtClean="0"/>
              <a:t> sich die Steueranlage ändert und nicht die einfache Steuer.</a:t>
            </a:r>
          </a:p>
          <a:p>
            <a:pPr marL="0" marR="0" lvl="0" indent="0" algn="l" defTabSz="914400" rtl="0" eaLnBrk="1" fontAlgn="auto" latinLnBrk="0" hangingPunct="1">
              <a:lnSpc>
                <a:spcPct val="100000"/>
              </a:lnSpc>
              <a:spcBef>
                <a:spcPts val="0"/>
              </a:spcBef>
              <a:spcAft>
                <a:spcPts val="600"/>
              </a:spcAft>
              <a:buClrTx/>
              <a:buSzTx/>
              <a:buFontTx/>
              <a:buNone/>
              <a:tabLst/>
              <a:defRPr/>
            </a:pPr>
            <a:r>
              <a:rPr lang="de-CH" dirty="0" smtClean="0"/>
              <a:t>Hilfsmittel: </a:t>
            </a:r>
            <a:r>
              <a:rPr lang="de-CH" dirty="0" smtClean="0">
                <a:hlinkClick r:id="rId3"/>
              </a:rPr>
              <a:t>Steuerrechner</a:t>
            </a:r>
            <a:endParaRPr lang="de-CH" dirty="0" smtClean="0"/>
          </a:p>
        </p:txBody>
      </p:sp>
      <p:sp>
        <p:nvSpPr>
          <p:cNvPr id="4" name="Foliennummernplatzhalter 3"/>
          <p:cNvSpPr>
            <a:spLocks noGrp="1"/>
          </p:cNvSpPr>
          <p:nvPr>
            <p:ph type="sldNum" sz="quarter" idx="10"/>
          </p:nvPr>
        </p:nvSpPr>
        <p:spPr/>
        <p:txBody>
          <a:bodyPr/>
          <a:lstStyle/>
          <a:p>
            <a:fld id="{83C81C81-E364-4366-A610-2DB15FF98538}" type="slidenum">
              <a:rPr lang="de-CH" smtClean="0"/>
              <a:pPr/>
              <a:t>39</a:t>
            </a:fld>
            <a:endParaRPr lang="de-CH" dirty="0"/>
          </a:p>
        </p:txBody>
      </p:sp>
    </p:spTree>
    <p:extLst>
      <p:ext uri="{BB962C8B-B14F-4D97-AF65-F5344CB8AC3E}">
        <p14:creationId xmlns:p14="http://schemas.microsoft.com/office/powerpoint/2010/main" val="866616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40</a:t>
            </a:fld>
            <a:endParaRPr lang="de-CH" dirty="0"/>
          </a:p>
        </p:txBody>
      </p:sp>
    </p:spTree>
    <p:extLst>
      <p:ext uri="{BB962C8B-B14F-4D97-AF65-F5344CB8AC3E}">
        <p14:creationId xmlns:p14="http://schemas.microsoft.com/office/powerpoint/2010/main" val="39893375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41</a:t>
            </a:fld>
            <a:endParaRPr lang="de-CH" dirty="0"/>
          </a:p>
        </p:txBody>
      </p:sp>
    </p:spTree>
    <p:extLst>
      <p:ext uri="{BB962C8B-B14F-4D97-AF65-F5344CB8AC3E}">
        <p14:creationId xmlns:p14="http://schemas.microsoft.com/office/powerpoint/2010/main" val="38159231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pPr marL="236895" indent="-236895">
              <a:buAutoNum type="arabicPeriod"/>
            </a:pPr>
            <a:r>
              <a:rPr lang="de-CH" dirty="0" smtClean="0"/>
              <a:t>Steuererklärung bis zur Frist einreichen</a:t>
            </a:r>
          </a:p>
          <a:p>
            <a:pPr marL="236895" indent="-236895">
              <a:buAutoNum type="arabicPeriod"/>
            </a:pPr>
            <a:endParaRPr lang="de-CH" dirty="0" smtClean="0"/>
          </a:p>
          <a:p>
            <a:pPr marL="236895" indent="-236895">
              <a:buAutoNum type="arabicPeriod"/>
            </a:pPr>
            <a:r>
              <a:rPr lang="de-CH" dirty="0" smtClean="0"/>
              <a:t>Die Steuerverwaltung</a:t>
            </a:r>
            <a:r>
              <a:rPr lang="de-CH" baseline="0" dirty="0" smtClean="0"/>
              <a:t> prüft die Steuererklärung und die eingereichten Unterlagen. Sie nimmt, wenn nötig, Korrekturen vor. Es ist ein gemischtes Verfahren. (Verfahren erklären)</a:t>
            </a:r>
          </a:p>
          <a:p>
            <a:pPr marL="236895" indent="-236895">
              <a:buAutoNum type="arabicPeriod"/>
            </a:pPr>
            <a:endParaRPr lang="de-CH" baseline="0" dirty="0" smtClean="0"/>
          </a:p>
          <a:p>
            <a:pPr marL="236895" indent="-236895">
              <a:buAutoNum type="arabicPeriod"/>
            </a:pPr>
            <a:r>
              <a:rPr lang="de-CH" baseline="0" dirty="0" smtClean="0"/>
              <a:t>Nach der Prüfung wird der Steuerentscheid mittels Verfügung den Steuerpflichtigen eröffnet. Es besteht eine 30-tägige </a:t>
            </a:r>
            <a:r>
              <a:rPr lang="de-CH" baseline="0" dirty="0" err="1" smtClean="0"/>
              <a:t>Einsprachefrist</a:t>
            </a:r>
            <a:r>
              <a:rPr lang="de-CH" baseline="0" dirty="0" smtClean="0"/>
              <a:t> seitens Pflichtiger und eine 60-tägige seitens Bund, Kanton und Gemeinde/Kirche</a:t>
            </a:r>
          </a:p>
          <a:p>
            <a:pPr marL="236895" indent="-236895">
              <a:buAutoNum type="arabicPeriod"/>
            </a:pPr>
            <a:endParaRPr lang="de-CH" baseline="0" dirty="0" smtClean="0"/>
          </a:p>
          <a:p>
            <a:pPr marL="236895" indent="-236895">
              <a:buAutoNum type="arabicPeriod"/>
            </a:pPr>
            <a:r>
              <a:rPr lang="de-CH" baseline="0" dirty="0" smtClean="0"/>
              <a:t>Weitere Rechtsmittelinstanzen: </a:t>
            </a:r>
            <a:r>
              <a:rPr lang="de-CH" baseline="0" dirty="0" err="1" smtClean="0"/>
              <a:t>Steuerrekurskommission</a:t>
            </a:r>
            <a:r>
              <a:rPr lang="de-CH" baseline="0" dirty="0" smtClean="0"/>
              <a:t>, Verwaltungsgericht und Bundesgericht in öffentlich-rechtlichen Angelegenheiten</a:t>
            </a:r>
            <a:endParaRPr lang="de-CH" dirty="0" smtClean="0"/>
          </a:p>
        </p:txBody>
      </p:sp>
      <p:sp>
        <p:nvSpPr>
          <p:cNvPr id="4" name="Foliennummernplatzhalter 3"/>
          <p:cNvSpPr>
            <a:spLocks noGrp="1"/>
          </p:cNvSpPr>
          <p:nvPr>
            <p:ph type="sldNum" sz="quarter" idx="10"/>
          </p:nvPr>
        </p:nvSpPr>
        <p:spPr/>
        <p:txBody>
          <a:bodyPr/>
          <a:lstStyle/>
          <a:p>
            <a:fld id="{83C81C81-E364-4366-A610-2DB15FF98538}" type="slidenum">
              <a:rPr lang="de-CH" smtClean="0"/>
              <a:pPr/>
              <a:t>44</a:t>
            </a:fld>
            <a:endParaRPr lang="de-CH" dirty="0"/>
          </a:p>
        </p:txBody>
      </p:sp>
    </p:spTree>
    <p:extLst>
      <p:ext uri="{BB962C8B-B14F-4D97-AF65-F5344CB8AC3E}">
        <p14:creationId xmlns:p14="http://schemas.microsoft.com/office/powerpoint/2010/main" val="11399457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CH" dirty="0" smtClean="0"/>
              <a:t>Abweichungen zu deiner Deklaration (= deine in der Steuererklärung angegebenen Informationen) sind in den Spalten «Anpassungen» und «Korrekturen/Änderungen» ausgewiesen und in der Fussnote begründet.</a:t>
            </a:r>
            <a:endParaRPr lang="de-CH" u="sng" dirty="0" smtClean="0"/>
          </a:p>
          <a:p>
            <a:endParaRPr lang="de-CH" u="sng" dirty="0" smtClean="0"/>
          </a:p>
          <a:p>
            <a:r>
              <a:rPr lang="de-CH" u="sng" dirty="0" smtClean="0"/>
              <a:t>Unterschied Anpassung / Korrektur:</a:t>
            </a:r>
          </a:p>
          <a:p>
            <a:endParaRPr lang="de-CH" u="none" dirty="0" smtClean="0"/>
          </a:p>
          <a:p>
            <a:r>
              <a:rPr lang="de-CH" u="none" dirty="0" smtClean="0"/>
              <a:t>- Anpassungen werden automatisch vorgenommen (bspw. auf einen gesetzlich vorgesehenen Höchstbetrag)</a:t>
            </a:r>
          </a:p>
          <a:p>
            <a:pPr marL="0" indent="0">
              <a:buFontTx/>
              <a:buNone/>
            </a:pPr>
            <a:r>
              <a:rPr lang="de-CH" u="none" dirty="0" smtClean="0"/>
              <a:t>- Korrekturen sind vom </a:t>
            </a:r>
            <a:r>
              <a:rPr lang="de-CH" u="none" dirty="0" err="1" smtClean="0"/>
              <a:t>Veranlager</a:t>
            </a:r>
            <a:r>
              <a:rPr lang="de-CH" u="none" dirty="0" smtClean="0"/>
              <a:t> vorgenommene Änderungen</a:t>
            </a:r>
          </a:p>
          <a:p>
            <a:pPr marL="171450" indent="-171450">
              <a:buFontTx/>
              <a:buChar char="-"/>
            </a:pPr>
            <a:endParaRPr lang="de-CH" u="none" dirty="0" smtClean="0"/>
          </a:p>
          <a:p>
            <a:pPr marL="0" indent="0">
              <a:buFontTx/>
              <a:buNone/>
            </a:pPr>
            <a:r>
              <a:rPr lang="de-CH" u="none" dirty="0" smtClean="0"/>
              <a:t>Schlussendlich musst du beides prüfen! Wenn nichts steht, wurden alle Werte aus deiner Steuererklärung übernommen.</a:t>
            </a:r>
          </a:p>
          <a:p>
            <a:endParaRPr lang="de-CH" dirty="0" smtClean="0"/>
          </a:p>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46</a:t>
            </a:fld>
            <a:endParaRPr lang="de-CH" dirty="0"/>
          </a:p>
        </p:txBody>
      </p:sp>
    </p:spTree>
    <p:extLst>
      <p:ext uri="{BB962C8B-B14F-4D97-AF65-F5344CB8AC3E}">
        <p14:creationId xmlns:p14="http://schemas.microsoft.com/office/powerpoint/2010/main" val="42228920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In der ganzen Schweiz (mit Ausnahme des Kantons BS) werden sowohl die während des Steuerjahres entrichteten Raten als auch die einmaligen Zahlungen immer aufgrund provisorischer Ratenrechnungen beglichen, welche gemäss der Veranlagung des Vorjahres oder des voraussichtlich nach Angaben des Steuerpflichtigen geschuldeten Steuerbetrags berechnet werden.</a:t>
            </a:r>
          </a:p>
          <a:p>
            <a:r>
              <a:rPr lang="de-CH" dirty="0" smtClean="0"/>
              <a:t>Ein eventueller Saldo wird dem Steuerpflichtigen frühestens im folgenden Jahr mit der Schlussabrechnung mitgeteilt.</a:t>
            </a:r>
          </a:p>
          <a:p>
            <a:endParaRPr lang="de-CH" dirty="0" smtClean="0"/>
          </a:p>
          <a:p>
            <a:r>
              <a:rPr lang="de-CH" dirty="0" smtClean="0"/>
              <a:t>Stellt sich im Nachhinein heraus, dass die Raten zu hoch waren, erstattet die Steuerverwaltung die Differenz mitsamt Vergütungszins zurück.</a:t>
            </a:r>
          </a:p>
          <a:p>
            <a:r>
              <a:rPr lang="de-CH" dirty="0" smtClean="0"/>
              <a:t>Stellt sich im Nachhinein heraus, dass die Raten zu niedrig waren, erhältst du mit der Schlussabrechnung eine Rechnung zur Bezahlung der Differenz. Ein Verzugszins ist in diesen Fällen nicht geschuldet.</a:t>
            </a:r>
          </a:p>
          <a:p>
            <a:endParaRPr lang="de-CH" dirty="0" smtClean="0"/>
          </a:p>
          <a:p>
            <a:r>
              <a:rPr lang="de-CH" sz="1100" b="0" i="0" kern="1200" dirty="0" smtClean="0">
                <a:solidFill>
                  <a:schemeClr val="tx1"/>
                </a:solidFill>
                <a:effectLst/>
                <a:latin typeface="+mn-lt"/>
                <a:ea typeface="+mn-ea"/>
                <a:cs typeface="+mn-cs"/>
              </a:rPr>
              <a:t>Die Zinssätze werden jährlich neu festgelegt.</a:t>
            </a:r>
            <a:endParaRPr lang="de-CH" dirty="0" smtClean="0"/>
          </a:p>
        </p:txBody>
      </p:sp>
      <p:sp>
        <p:nvSpPr>
          <p:cNvPr id="4" name="Foliennummernplatzhalter 3"/>
          <p:cNvSpPr>
            <a:spLocks noGrp="1"/>
          </p:cNvSpPr>
          <p:nvPr>
            <p:ph type="sldNum" sz="quarter" idx="10"/>
          </p:nvPr>
        </p:nvSpPr>
        <p:spPr/>
        <p:txBody>
          <a:bodyPr/>
          <a:lstStyle/>
          <a:p>
            <a:fld id="{83C81C81-E364-4366-A610-2DB15FF98538}" type="slidenum">
              <a:rPr lang="de-CH" smtClean="0"/>
              <a:pPr/>
              <a:t>54</a:t>
            </a:fld>
            <a:endParaRPr lang="de-CH" dirty="0"/>
          </a:p>
        </p:txBody>
      </p:sp>
    </p:spTree>
    <p:extLst>
      <p:ext uri="{BB962C8B-B14F-4D97-AF65-F5344CB8AC3E}">
        <p14:creationId xmlns:p14="http://schemas.microsoft.com/office/powerpoint/2010/main" val="15239520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CH" baseline="0" dirty="0" smtClean="0"/>
              <a:t>Direkte Bundessteuer</a:t>
            </a:r>
          </a:p>
          <a:p>
            <a:pPr marL="0" marR="0" lvl="0" indent="0" algn="l" defTabSz="914400" rtl="0" eaLnBrk="1" fontAlgn="auto" latinLnBrk="0" hangingPunct="1">
              <a:lnSpc>
                <a:spcPct val="100000"/>
              </a:lnSpc>
              <a:spcBef>
                <a:spcPts val="0"/>
              </a:spcBef>
              <a:spcAft>
                <a:spcPts val="600"/>
              </a:spcAft>
              <a:buClrTx/>
              <a:buSzTx/>
              <a:buFontTx/>
              <a:buNone/>
              <a:tabLst/>
              <a:defRPr/>
            </a:pPr>
            <a:r>
              <a:rPr lang="de-CH" baseline="0" dirty="0" smtClean="0"/>
              <a:t>Wenn zu erwartende Steuer über CHF 300 sein wird, kommt eine prov. Rechnung im März</a:t>
            </a:r>
          </a:p>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55</a:t>
            </a:fld>
            <a:endParaRPr lang="de-CH" dirty="0"/>
          </a:p>
        </p:txBody>
      </p:sp>
    </p:spTree>
    <p:extLst>
      <p:ext uri="{BB962C8B-B14F-4D97-AF65-F5344CB8AC3E}">
        <p14:creationId xmlns:p14="http://schemas.microsoft.com/office/powerpoint/2010/main" val="23230549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r>
              <a:rPr lang="de-CH" sz="1100" b="0" i="0" u="none" strike="noStrike" kern="1200" baseline="0" dirty="0" smtClean="0">
                <a:solidFill>
                  <a:schemeClr val="tx1"/>
                </a:solidFill>
                <a:latin typeface="+mn-lt"/>
                <a:ea typeface="+mn-ea"/>
                <a:cs typeface="+mn-cs"/>
              </a:rPr>
              <a:t>Bei </a:t>
            </a:r>
            <a:r>
              <a:rPr lang="de-CH" sz="1100" b="1" i="0" u="none" strike="noStrike" kern="1200" baseline="0" dirty="0" smtClean="0">
                <a:solidFill>
                  <a:schemeClr val="tx1"/>
                </a:solidFill>
                <a:latin typeface="+mn-lt"/>
                <a:ea typeface="+mn-ea"/>
                <a:cs typeface="+mn-cs"/>
              </a:rPr>
              <a:t>Zahlungsschwierigkeiten </a:t>
            </a:r>
            <a:r>
              <a:rPr lang="de-CH" sz="1100" b="0" i="0" u="none" strike="noStrike" kern="1200" baseline="0" dirty="0" smtClean="0">
                <a:solidFill>
                  <a:schemeClr val="tx1"/>
                </a:solidFill>
                <a:latin typeface="+mn-lt"/>
                <a:ea typeface="+mn-ea"/>
                <a:cs typeface="+mn-cs"/>
              </a:rPr>
              <a:t>und zur Vermeidung erheblicher Härte kann die steuerpflichtige Person bei der zuständigen kantonalen oder kommunalen Behörde um folgende Erleichterungen ersuchen:</a:t>
            </a:r>
          </a:p>
          <a:p>
            <a:pPr marL="171450" indent="-171450">
              <a:buFont typeface="Arial" panose="020B0604020202020204" pitchFamily="34" charset="0"/>
              <a:buChar char="•"/>
            </a:pPr>
            <a:r>
              <a:rPr lang="de-CH" sz="1100" b="1" i="0" u="none" strike="noStrike" kern="1200" baseline="0" dirty="0" smtClean="0">
                <a:solidFill>
                  <a:schemeClr val="tx1"/>
                </a:solidFill>
                <a:latin typeface="+mn-lt"/>
                <a:ea typeface="+mn-ea"/>
                <a:cs typeface="+mn-cs"/>
              </a:rPr>
              <a:t>Stundung und Ratenzahlungen: </a:t>
            </a:r>
            <a:r>
              <a:rPr lang="de-CH" sz="1100" b="0" i="0" u="none" strike="noStrike" kern="1200" baseline="0" dirty="0" smtClean="0">
                <a:solidFill>
                  <a:schemeClr val="tx1"/>
                </a:solidFill>
                <a:latin typeface="+mn-lt"/>
                <a:ea typeface="+mn-ea"/>
                <a:cs typeface="+mn-cs"/>
              </a:rPr>
              <a:t>Die Zahlung kann gestundet, d.h. die Zahlungsfrist kann verlängert werden. Ebenfalls kann eine Zahlung in Raten bewilligt werden.</a:t>
            </a:r>
          </a:p>
          <a:p>
            <a:pPr marL="171450" indent="-171450">
              <a:buFont typeface="Arial" panose="020B0604020202020204" pitchFamily="34" charset="0"/>
              <a:buChar char="•"/>
            </a:pPr>
            <a:r>
              <a:rPr lang="de-CH" sz="1100" b="1" i="0" u="none" strike="noStrike" kern="1200" baseline="0" dirty="0" smtClean="0">
                <a:solidFill>
                  <a:schemeClr val="tx1"/>
                </a:solidFill>
                <a:latin typeface="+mn-lt"/>
                <a:ea typeface="+mn-ea"/>
                <a:cs typeface="+mn-cs"/>
              </a:rPr>
              <a:t>Erlass: </a:t>
            </a:r>
            <a:r>
              <a:rPr lang="de-CH" sz="1100" b="0" i="0" u="none" strike="noStrike" kern="1200" baseline="0" dirty="0" smtClean="0">
                <a:solidFill>
                  <a:schemeClr val="tx1"/>
                </a:solidFill>
                <a:latin typeface="+mn-lt"/>
                <a:ea typeface="+mn-ea"/>
                <a:cs typeface="+mn-cs"/>
              </a:rPr>
              <a:t>Bei einer wirtschaftlichen Notlage ist ein teilweiser oder ganzer Erlass der Steuerschuld möglich.</a:t>
            </a:r>
          </a:p>
          <a:p>
            <a:endParaRPr lang="de-CH" sz="1100" b="0" i="0" u="none" strike="noStrike" kern="1200" baseline="0" dirty="0" smtClean="0">
              <a:solidFill>
                <a:schemeClr val="tx1"/>
              </a:solidFill>
              <a:latin typeface="+mn-lt"/>
              <a:ea typeface="+mn-ea"/>
              <a:cs typeface="+mn-cs"/>
            </a:endParaRPr>
          </a:p>
          <a:p>
            <a:r>
              <a:rPr lang="de-CH" sz="1100" b="0" i="0" u="none" strike="noStrike" kern="1200" baseline="0" dirty="0" smtClean="0">
                <a:solidFill>
                  <a:schemeClr val="tx1"/>
                </a:solidFill>
                <a:latin typeface="+mn-lt"/>
                <a:ea typeface="+mn-ea"/>
                <a:cs typeface="+mn-cs"/>
              </a:rPr>
              <a:t>Die steuerpflichtige Person muss die finanzielle Notlage darlegen und beweisen (mit monatlichen Budgetaufstellungen, Kontoauszügen usw.).</a:t>
            </a:r>
          </a:p>
          <a:p>
            <a:r>
              <a:rPr lang="de-CH" sz="1100" b="0" i="0" u="none" strike="noStrike" kern="1200" baseline="0" dirty="0" smtClean="0">
                <a:solidFill>
                  <a:schemeClr val="tx1"/>
                </a:solidFill>
                <a:latin typeface="+mn-lt"/>
                <a:ea typeface="+mn-ea"/>
                <a:cs typeface="+mn-cs"/>
              </a:rPr>
              <a:t>Verfahren betreffend Zahlungserleichterungen und Erlass sind unabhängig vom Veranlagungsverfahren. Dessen Regeln sind daher in jedem Fall einzuhalten. Eine rechtskräftig gewordene Veranlagung kann mit anderen Worten nicht mittels eines Steuererlasses «korrigiert» werden.</a:t>
            </a:r>
            <a:endParaRPr lang="de-CH" dirty="0" smtClean="0"/>
          </a:p>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57</a:t>
            </a:fld>
            <a:endParaRPr lang="de-CH" dirty="0"/>
          </a:p>
        </p:txBody>
      </p:sp>
    </p:spTree>
    <p:extLst>
      <p:ext uri="{BB962C8B-B14F-4D97-AF65-F5344CB8AC3E}">
        <p14:creationId xmlns:p14="http://schemas.microsoft.com/office/powerpoint/2010/main" val="2019423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CH" b="1" u="sng" dirty="0" smtClean="0"/>
              <a:t>Pflichten</a:t>
            </a:r>
          </a:p>
          <a:p>
            <a:pPr marL="171450" indent="-171450">
              <a:buFont typeface="Arial" panose="020B0604020202020204" pitchFamily="34" charset="0"/>
              <a:buChar char="•"/>
            </a:pPr>
            <a:r>
              <a:rPr lang="de-CH" dirty="0" smtClean="0"/>
              <a:t>Das rechtzeitige </a:t>
            </a:r>
            <a:r>
              <a:rPr lang="de-CH" b="1" dirty="0" smtClean="0"/>
              <a:t>Ausfüllen und Einreichen </a:t>
            </a:r>
            <a:r>
              <a:rPr lang="de-CH" dirty="0" smtClean="0"/>
              <a:t>der</a:t>
            </a:r>
            <a:r>
              <a:rPr lang="de-CH" baseline="0" dirty="0" smtClean="0"/>
              <a:t> Steuererklärung ist eine Pflicht des Steuerpflichtigen.</a:t>
            </a:r>
          </a:p>
          <a:p>
            <a:pPr marL="628650" lvl="1" indent="-171450">
              <a:buFont typeface="Arial" panose="020B0604020202020204" pitchFamily="34" charset="0"/>
              <a:buChar char="•"/>
            </a:pPr>
            <a:r>
              <a:rPr lang="de-CH" baseline="0" dirty="0" smtClean="0"/>
              <a:t>Du darfst nicht einfach nichts unternehmen, wenn keine Steuererklärung eintrifft. Wer nämlich auf die Verjährung wartet, der riskiert eine Veranlagung nach Ermessen der Steuerbehörden. Die Steuerrechnung dürfte dann höher ausfallen, als wenn die Steuererklärung von dir selbst ausgefüllt worden wäre.</a:t>
            </a:r>
          </a:p>
          <a:p>
            <a:pPr marL="628650" lvl="1" indent="-171450">
              <a:buFont typeface="Arial" panose="020B0604020202020204" pitchFamily="34" charset="0"/>
              <a:buChar char="•"/>
            </a:pPr>
            <a:r>
              <a:rPr lang="de-CH" baseline="0" dirty="0" smtClean="0"/>
              <a:t>In der Regel wird zusätzlich eine Busse auferlegt.</a:t>
            </a:r>
          </a:p>
          <a:p>
            <a:pPr marL="628650" lvl="1" indent="-171450">
              <a:buFont typeface="Arial" panose="020B0604020202020204" pitchFamily="34" charset="0"/>
              <a:buChar char="•"/>
            </a:pPr>
            <a:r>
              <a:rPr lang="de-CH" baseline="0" dirty="0" smtClean="0"/>
              <a:t>Sollte die Veranlagung im Vergleich zum tatsächlichen Einkommen zu tief sein, besteht im Übrigen die Pflicht, dies der Steuerverwaltung anzugeben.</a:t>
            </a:r>
          </a:p>
          <a:p>
            <a:pPr marL="171450" lvl="0" indent="-171450">
              <a:buFont typeface="Arial" panose="020B0604020202020204" pitchFamily="34" charset="0"/>
              <a:buChar char="•"/>
            </a:pPr>
            <a:r>
              <a:rPr lang="de-CH" baseline="0" dirty="0" smtClean="0"/>
              <a:t>Die Angaben und Unterlagen müssen </a:t>
            </a:r>
            <a:r>
              <a:rPr lang="de-CH" b="1" baseline="0" dirty="0" smtClean="0"/>
              <a:t>wahr und vollständig </a:t>
            </a:r>
            <a:r>
              <a:rPr lang="de-CH" baseline="0" dirty="0" smtClean="0"/>
              <a:t>sein.</a:t>
            </a:r>
          </a:p>
          <a:p>
            <a:pPr marL="171450" lvl="0" indent="-171450">
              <a:buFont typeface="Arial" panose="020B0604020202020204" pitchFamily="34" charset="0"/>
              <a:buChar char="•"/>
            </a:pPr>
            <a:r>
              <a:rPr lang="de-CH" baseline="0" dirty="0" smtClean="0"/>
              <a:t>Unselbständig Erwerbstätige haben ihren </a:t>
            </a:r>
            <a:r>
              <a:rPr lang="de-CH" b="1" baseline="0" dirty="0" smtClean="0"/>
              <a:t>Lohnausweis</a:t>
            </a:r>
            <a:r>
              <a:rPr lang="de-CH" baseline="0" dirty="0" smtClean="0"/>
              <a:t> beizulegen</a:t>
            </a:r>
          </a:p>
          <a:p>
            <a:pPr marL="171450" lvl="0" indent="-171450">
              <a:buFont typeface="Arial" panose="020B0604020202020204" pitchFamily="34" charset="0"/>
              <a:buChar char="•"/>
            </a:pPr>
            <a:r>
              <a:rPr lang="de-CH" baseline="0" dirty="0" smtClean="0"/>
              <a:t>Bei Anfragen der Veranlagungsbehörde, besteht für dich eine Auskunftspflicht.</a:t>
            </a:r>
          </a:p>
          <a:p>
            <a:pPr marL="171450" lvl="0" indent="-171450">
              <a:buFont typeface="Arial" panose="020B0604020202020204" pitchFamily="34" charset="0"/>
              <a:buChar char="•"/>
            </a:pPr>
            <a:r>
              <a:rPr lang="de-CH" baseline="0" dirty="0" smtClean="0"/>
              <a:t>Zahlungspflicht: unterlässt du die Bezahlung nach Mahnung und Nachfrist, dann droht dir eine Betreibungseinleitung und du schuldest Verzugszinsen.</a:t>
            </a:r>
          </a:p>
          <a:p>
            <a:pPr marL="171450" indent="-171450">
              <a:buFont typeface="Arial" panose="020B0604020202020204" pitchFamily="34" charset="0"/>
              <a:buChar char="•"/>
            </a:pPr>
            <a:endParaRPr lang="de-CH" baseline="0" dirty="0" smtClean="0"/>
          </a:p>
          <a:p>
            <a:pPr marL="171450" indent="-171450">
              <a:buFont typeface="Arial" panose="020B0604020202020204" pitchFamily="34" charset="0"/>
              <a:buChar char="•"/>
            </a:pPr>
            <a:endParaRPr lang="de-CH" baseline="0" dirty="0" smtClean="0"/>
          </a:p>
          <a:p>
            <a:endParaRPr lang="de-CH" dirty="0" smtClean="0"/>
          </a:p>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6</a:t>
            </a:fld>
            <a:endParaRPr lang="de-CH" dirty="0"/>
          </a:p>
        </p:txBody>
      </p:sp>
    </p:spTree>
    <p:extLst>
      <p:ext uri="{BB962C8B-B14F-4D97-AF65-F5344CB8AC3E}">
        <p14:creationId xmlns:p14="http://schemas.microsoft.com/office/powerpoint/2010/main" val="4427850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59</a:t>
            </a:fld>
            <a:endParaRPr lang="de-CH" dirty="0"/>
          </a:p>
        </p:txBody>
      </p:sp>
    </p:spTree>
    <p:extLst>
      <p:ext uri="{BB962C8B-B14F-4D97-AF65-F5344CB8AC3E}">
        <p14:creationId xmlns:p14="http://schemas.microsoft.com/office/powerpoint/2010/main" val="328191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7</a:t>
            </a:fld>
            <a:endParaRPr lang="de-CH" dirty="0"/>
          </a:p>
        </p:txBody>
      </p:sp>
    </p:spTree>
    <p:extLst>
      <p:ext uri="{BB962C8B-B14F-4D97-AF65-F5344CB8AC3E}">
        <p14:creationId xmlns:p14="http://schemas.microsoft.com/office/powerpoint/2010/main" val="2596865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CH" sz="1100" dirty="0" smtClean="0"/>
              <a:t>Alle steuerpflichtigen Personen müssen eine </a:t>
            </a:r>
            <a:r>
              <a:rPr lang="de-CH" sz="1100" b="1" dirty="0" smtClean="0"/>
              <a:t>Steuererklärung ausfüllen</a:t>
            </a:r>
            <a:r>
              <a:rPr lang="de-CH" sz="1100" dirty="0" smtClean="0"/>
              <a:t>, auch wenn sie weder über Einkommen noch Vermögen verfügen und der Steuerbetrag null Franken beträgt.</a:t>
            </a:r>
          </a:p>
          <a:p>
            <a:pPr marL="171450" indent="-171450">
              <a:buFont typeface="Arial" panose="020B0604020202020204" pitchFamily="34" charset="0"/>
              <a:buChar char="•"/>
            </a:pPr>
            <a:r>
              <a:rPr lang="de-CH" sz="1100" dirty="0" smtClean="0"/>
              <a:t>Das Einkommen und Vermögen minderjähriger Kinder wird den Eltern zugerechnet. Für Einkünfte aus einer Erwerbstätigkeit sind Minderjährige jedoch selbstständig steuerpflichtig. </a:t>
            </a:r>
          </a:p>
          <a:p>
            <a:pPr marL="171450" indent="-171450">
              <a:buFont typeface="Arial" panose="020B0604020202020204" pitchFamily="34" charset="0"/>
              <a:buChar char="•"/>
            </a:pPr>
            <a:r>
              <a:rPr lang="de-CH" sz="1100" dirty="0" smtClean="0"/>
              <a:t>Weil das Erwerbseinkommen von Minderjährigen regelmässig so tief</a:t>
            </a:r>
            <a:r>
              <a:rPr lang="de-CH" sz="1100" baseline="0" dirty="0" smtClean="0"/>
              <a:t> ist, dass keine Steuer resultierte, wurde das Alter – mit dem die Personen ihre Steuererklärung ausfüllen müssen – mit</a:t>
            </a:r>
            <a:r>
              <a:rPr lang="de-CH" sz="1100" dirty="0" smtClean="0"/>
              <a:t> dem Steuerjahr 2020 auf 18 Jahre angehoben.</a:t>
            </a:r>
          </a:p>
          <a:p>
            <a:endParaRPr lang="de-CH" dirty="0" smtClean="0"/>
          </a:p>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9</a:t>
            </a:fld>
            <a:endParaRPr lang="de-CH" dirty="0"/>
          </a:p>
        </p:txBody>
      </p:sp>
    </p:spTree>
    <p:extLst>
      <p:ext uri="{BB962C8B-B14F-4D97-AF65-F5344CB8AC3E}">
        <p14:creationId xmlns:p14="http://schemas.microsoft.com/office/powerpoint/2010/main" val="782203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r>
              <a:rPr lang="de-CH" dirty="0" smtClean="0"/>
              <a:t>Im Kanton Bern kann die Steuererklärung online eingereicht werden.</a:t>
            </a:r>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10</a:t>
            </a:fld>
            <a:endParaRPr lang="de-CH" dirty="0"/>
          </a:p>
        </p:txBody>
      </p:sp>
    </p:spTree>
    <p:extLst>
      <p:ext uri="{BB962C8B-B14F-4D97-AF65-F5344CB8AC3E}">
        <p14:creationId xmlns:p14="http://schemas.microsoft.com/office/powerpoint/2010/main" val="99594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empfehlen, die Online-Leitfäden zu lesen, bevor Sie die Steuererklärung ausfüllen.</a:t>
            </a:r>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12</a:t>
            </a:fld>
            <a:endParaRPr lang="de-CH" dirty="0"/>
          </a:p>
        </p:txBody>
      </p:sp>
    </p:spTree>
    <p:extLst>
      <p:ext uri="{BB962C8B-B14F-4D97-AF65-F5344CB8AC3E}">
        <p14:creationId xmlns:p14="http://schemas.microsoft.com/office/powerpoint/2010/main" val="1502435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CH" dirty="0" smtClean="0"/>
              <a:t>Es</a:t>
            </a:r>
            <a:r>
              <a:rPr lang="de-CH" baseline="0" dirty="0" smtClean="0"/>
              <a:t> lohnt sich, das Ausfüllen der Steuererklärung vorgängig online zu üben.</a:t>
            </a:r>
          </a:p>
        </p:txBody>
      </p:sp>
      <p:sp>
        <p:nvSpPr>
          <p:cNvPr id="4" name="Foliennummernplatzhalter 3"/>
          <p:cNvSpPr>
            <a:spLocks noGrp="1"/>
          </p:cNvSpPr>
          <p:nvPr>
            <p:ph type="sldNum" sz="quarter" idx="10"/>
          </p:nvPr>
        </p:nvSpPr>
        <p:spPr/>
        <p:txBody>
          <a:bodyPr/>
          <a:lstStyle/>
          <a:p>
            <a:fld id="{83C81C81-E364-4366-A610-2DB15FF98538}" type="slidenum">
              <a:rPr lang="de-CH" smtClean="0"/>
              <a:pPr/>
              <a:t>13</a:t>
            </a:fld>
            <a:endParaRPr lang="de-CH" dirty="0"/>
          </a:p>
        </p:txBody>
      </p:sp>
    </p:spTree>
    <p:extLst>
      <p:ext uri="{BB962C8B-B14F-4D97-AF65-F5344CB8AC3E}">
        <p14:creationId xmlns:p14="http://schemas.microsoft.com/office/powerpoint/2010/main" val="4072567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pPr marL="236895" indent="-236895">
              <a:buAutoNum type="arabicPeriod"/>
            </a:pPr>
            <a:r>
              <a:rPr lang="de-CH" dirty="0" smtClean="0"/>
              <a:t>Steuererklärung bis zur Frist einreichen</a:t>
            </a:r>
          </a:p>
          <a:p>
            <a:pPr marL="236895" indent="-236895">
              <a:buAutoNum type="arabicPeriod"/>
            </a:pPr>
            <a:endParaRPr lang="de-CH" dirty="0" smtClean="0"/>
          </a:p>
          <a:p>
            <a:pPr marL="236895" indent="-236895">
              <a:buAutoNum type="arabicPeriod"/>
            </a:pPr>
            <a:r>
              <a:rPr lang="de-CH" dirty="0" smtClean="0"/>
              <a:t>Die Steuerverwaltung</a:t>
            </a:r>
            <a:r>
              <a:rPr lang="de-CH" baseline="0" dirty="0" smtClean="0"/>
              <a:t> prüft die Steuererklärung und die eingereichten Unterlagen. Sie nimmt, wenn nötig, Korrekturen vor. Es ist ein gemischtes Verfahren. (Verfahren erklären)</a:t>
            </a:r>
          </a:p>
          <a:p>
            <a:pPr marL="236895" indent="-236895">
              <a:buAutoNum type="arabicPeriod"/>
            </a:pPr>
            <a:endParaRPr lang="de-CH" baseline="0" dirty="0" smtClean="0"/>
          </a:p>
          <a:p>
            <a:pPr marL="236895" indent="-236895">
              <a:buAutoNum type="arabicPeriod"/>
            </a:pPr>
            <a:r>
              <a:rPr lang="de-CH" baseline="0" dirty="0" smtClean="0"/>
              <a:t>Nach der Prüfung wird der Steuerentscheid mittels Verfügung den Steuerpflichtigen eröffnet. Es besteht eine 30-tägige </a:t>
            </a:r>
            <a:r>
              <a:rPr lang="de-CH" baseline="0" dirty="0" err="1" smtClean="0"/>
              <a:t>Einsprachefrist</a:t>
            </a:r>
            <a:r>
              <a:rPr lang="de-CH" baseline="0" dirty="0" smtClean="0"/>
              <a:t> seitens Pflichtiger und eine 60-tägige seitens Bund, Kanton und Gemeinde/Kirche</a:t>
            </a:r>
          </a:p>
          <a:p>
            <a:pPr marL="236895" indent="-236895">
              <a:buAutoNum type="arabicPeriod"/>
            </a:pPr>
            <a:endParaRPr lang="de-CH" baseline="0" dirty="0" smtClean="0"/>
          </a:p>
          <a:p>
            <a:pPr marL="236895" indent="-236895">
              <a:buAutoNum type="arabicPeriod"/>
            </a:pPr>
            <a:r>
              <a:rPr lang="de-CH" baseline="0" dirty="0" smtClean="0"/>
              <a:t>Weitere Rechtsmittelinstanzen: </a:t>
            </a:r>
            <a:r>
              <a:rPr lang="de-CH" baseline="0" dirty="0" err="1" smtClean="0"/>
              <a:t>Steuerrekurskommission</a:t>
            </a:r>
            <a:r>
              <a:rPr lang="de-CH" baseline="0" dirty="0" smtClean="0"/>
              <a:t>, Verwaltungsgericht und Bundesgericht in öffentlich-rechtlichen Angelegenheiten</a:t>
            </a:r>
            <a:endParaRPr lang="de-CH" dirty="0" smtClean="0"/>
          </a:p>
        </p:txBody>
      </p:sp>
      <p:sp>
        <p:nvSpPr>
          <p:cNvPr id="4" name="Foliennummernplatzhalter 3"/>
          <p:cNvSpPr>
            <a:spLocks noGrp="1"/>
          </p:cNvSpPr>
          <p:nvPr>
            <p:ph type="sldNum" sz="quarter" idx="10"/>
          </p:nvPr>
        </p:nvSpPr>
        <p:spPr/>
        <p:txBody>
          <a:bodyPr/>
          <a:lstStyle/>
          <a:p>
            <a:fld id="{83C81C81-E364-4366-A610-2DB15FF98538}" type="slidenum">
              <a:rPr lang="de-CH" smtClean="0"/>
              <a:pPr/>
              <a:t>16</a:t>
            </a:fld>
            <a:endParaRPr lang="de-CH" dirty="0"/>
          </a:p>
        </p:txBody>
      </p:sp>
    </p:spTree>
    <p:extLst>
      <p:ext uri="{BB962C8B-B14F-4D97-AF65-F5344CB8AC3E}">
        <p14:creationId xmlns:p14="http://schemas.microsoft.com/office/powerpoint/2010/main" val="2970715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839788" y="2132856"/>
            <a:ext cx="8496300" cy="1558082"/>
          </a:xfrm>
        </p:spPr>
        <p:txBody>
          <a:bodyPr anchor="b"/>
          <a:lstStyle>
            <a:lvl1pPr algn="l">
              <a:lnSpc>
                <a:spcPct val="105000"/>
              </a:lnSpc>
              <a:defRPr sz="5100"/>
            </a:lvl1pPr>
          </a:lstStyle>
          <a:p>
            <a:r>
              <a:rPr lang="de-CH" dirty="0" smtClean="0"/>
              <a:t>Titelbild ohne Bild</a:t>
            </a:r>
            <a:br>
              <a:rPr lang="de-CH" dirty="0" smtClean="0"/>
            </a:br>
            <a:r>
              <a:rPr lang="de-CH" dirty="0" smtClean="0"/>
              <a:t>(maximal zwei Zeilen)</a:t>
            </a:r>
            <a:endParaRPr lang="de-CH" dirty="0"/>
          </a:p>
        </p:txBody>
      </p:sp>
      <p:sp>
        <p:nvSpPr>
          <p:cNvPr id="3" name="Untertitel 2"/>
          <p:cNvSpPr>
            <a:spLocks noGrp="1"/>
          </p:cNvSpPr>
          <p:nvPr>
            <p:ph type="subTitle" idx="1" hasCustomPrompt="1"/>
          </p:nvPr>
        </p:nvSpPr>
        <p:spPr>
          <a:xfrm>
            <a:off x="839788" y="3757613"/>
            <a:ext cx="8496300" cy="1500187"/>
          </a:xfrm>
        </p:spPr>
        <p:txBody>
          <a:bodyPr/>
          <a:lstStyle>
            <a:lvl1pPr marL="0" indent="0" algn="l">
              <a:buNone/>
              <a:defRPr sz="5100">
                <a:solidFill>
                  <a:srgbClr val="99999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dirty="0" smtClean="0"/>
              <a:t>Untertitel möglich</a:t>
            </a:r>
            <a:endParaRPr lang="de-CH" dirty="0"/>
          </a:p>
        </p:txBody>
      </p:sp>
      <p:sp>
        <p:nvSpPr>
          <p:cNvPr id="5" name="Textplatzhalter 4">
            <a:extLst>
              <a:ext uri="{FF2B5EF4-FFF2-40B4-BE49-F238E27FC236}">
                <a16:creationId xmlns:a16="http://schemas.microsoft.com/office/drawing/2014/main" id="{03DC6B3D-051C-4BB5-9F4B-3A2474AD9302}"/>
              </a:ext>
            </a:extLst>
          </p:cNvPr>
          <p:cNvSpPr>
            <a:spLocks noGrp="1"/>
          </p:cNvSpPr>
          <p:nvPr>
            <p:ph type="body" sz="quarter" idx="13" hasCustomPrompt="1"/>
          </p:nvPr>
        </p:nvSpPr>
        <p:spPr>
          <a:xfrm>
            <a:off x="839788" y="1881188"/>
            <a:ext cx="5256212" cy="252412"/>
          </a:xfrm>
        </p:spPr>
        <p:txBody>
          <a:bodyPr lIns="18000"/>
          <a:lstStyle>
            <a:lvl1pPr>
              <a:defRPr sz="1300" b="1" spc="-20" baseline="0">
                <a:solidFill>
                  <a:srgbClr val="EA161F"/>
                </a:solidFill>
                <a:latin typeface="Arial" panose="020B0604020202020204" pitchFamily="34" charset="0"/>
                <a:cs typeface="Arial" panose="020B0604020202020204" pitchFamily="34" charset="0"/>
              </a:defRPr>
            </a:lvl1pPr>
          </a:lstStyle>
          <a:p>
            <a:r>
              <a:rPr lang="de-CH" dirty="0" smtClean="0"/>
              <a:t>Hier kann eine Rubrik erwähnt werden (NP, JP, QST…)</a:t>
            </a:r>
            <a:endParaRPr lang="de-CH" dirty="0"/>
          </a:p>
        </p:txBody>
      </p:sp>
    </p:spTree>
    <p:extLst>
      <p:ext uri="{BB962C8B-B14F-4D97-AF65-F5344CB8AC3E}">
        <p14:creationId xmlns:p14="http://schemas.microsoft.com/office/powerpoint/2010/main" val="133853995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Inhalt und Bild link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CH" dirty="0"/>
          </a:p>
        </p:txBody>
      </p:sp>
      <p:sp>
        <p:nvSpPr>
          <p:cNvPr id="14" name="Bildplatzhalter 4">
            <a:extLst>
              <a:ext uri="{FF2B5EF4-FFF2-40B4-BE49-F238E27FC236}">
                <a16:creationId xmlns:a16="http://schemas.microsoft.com/office/drawing/2014/main" id="{B7494CC6-D926-49A7-9F3F-4C583660BC8C}"/>
              </a:ext>
            </a:extLst>
          </p:cNvPr>
          <p:cNvSpPr>
            <a:spLocks noGrp="1"/>
          </p:cNvSpPr>
          <p:nvPr>
            <p:ph type="pic" sz="quarter" idx="15"/>
          </p:nvPr>
        </p:nvSpPr>
        <p:spPr>
          <a:xfrm>
            <a:off x="839788" y="1916831"/>
            <a:ext cx="5329808" cy="4507035"/>
          </a:xfrm>
          <a:pattFill prst="lgCheck">
            <a:fgClr>
              <a:schemeClr val="bg1">
                <a:lumMod val="85000"/>
              </a:schemeClr>
            </a:fgClr>
            <a:bgClr>
              <a:schemeClr val="bg1"/>
            </a:bgClr>
          </a:pattFill>
        </p:spPr>
        <p:txBody>
          <a:bodyPr tIns="720000" anchor="ctr"/>
          <a:lstStyle>
            <a:lvl1pPr algn="ctr">
              <a:defRPr sz="1200"/>
            </a:lvl1pPr>
          </a:lstStyle>
          <a:p>
            <a:r>
              <a:rPr lang="de-DE" smtClean="0"/>
              <a:t>Bild durch Klicken auf Symbol hinzufügen</a:t>
            </a:r>
            <a:endParaRPr lang="de-CH" dirty="0"/>
          </a:p>
        </p:txBody>
      </p:sp>
      <p:sp>
        <p:nvSpPr>
          <p:cNvPr id="11" name="Inhaltsplatzhalter 3">
            <a:extLst>
              <a:ext uri="{FF2B5EF4-FFF2-40B4-BE49-F238E27FC236}">
                <a16:creationId xmlns:a16="http://schemas.microsoft.com/office/drawing/2014/main" id="{FFF4BFA1-D66B-4323-A031-D7779026D276}"/>
              </a:ext>
            </a:extLst>
          </p:cNvPr>
          <p:cNvSpPr>
            <a:spLocks noGrp="1"/>
          </p:cNvSpPr>
          <p:nvPr>
            <p:ph sz="half" idx="2" hasCustomPrompt="1"/>
          </p:nvPr>
        </p:nvSpPr>
        <p:spPr>
          <a:xfrm>
            <a:off x="6493097" y="1852612"/>
            <a:ext cx="5331600" cy="4672799"/>
          </a:xfrm>
        </p:spPr>
        <p:txBody>
          <a:bodyPr/>
          <a:lstStyle/>
          <a:p>
            <a:pPr lvl="0"/>
            <a:r>
              <a:rPr lang="de-CH" dirty="0" smtClean="0"/>
              <a:t>Text einfügen. &gt; Aufzählung mit Icon „Listenebene erhöhen“ aktivieren!</a:t>
            </a:r>
            <a:endParaRPr lang="de-DE" dirty="0" smtClean="0"/>
          </a:p>
          <a:p>
            <a:pPr lvl="1"/>
            <a:r>
              <a:rPr lang="de-CH" noProof="0" dirty="0" smtClean="0"/>
              <a:t>Zweite </a:t>
            </a:r>
            <a:r>
              <a:rPr lang="de-CH" noProof="0" dirty="0"/>
              <a:t>Ebene</a:t>
            </a:r>
          </a:p>
          <a:p>
            <a:pPr lvl="2"/>
            <a:r>
              <a:rPr lang="de-CH" noProof="0" dirty="0"/>
              <a:t>Dritte Ebene</a:t>
            </a:r>
          </a:p>
          <a:p>
            <a:pPr lvl="3"/>
            <a:r>
              <a:rPr lang="de-CH" noProof="0" dirty="0"/>
              <a:t>Vierte Ebene</a:t>
            </a:r>
          </a:p>
          <a:p>
            <a:pPr lvl="4"/>
            <a:r>
              <a:rPr lang="de-CH" noProof="0" dirty="0"/>
              <a:t>Fünfte Ebene</a:t>
            </a:r>
          </a:p>
        </p:txBody>
      </p:sp>
    </p:spTree>
    <p:extLst>
      <p:ext uri="{BB962C8B-B14F-4D97-AF65-F5344CB8AC3E}">
        <p14:creationId xmlns:p14="http://schemas.microsoft.com/office/powerpoint/2010/main" val="3002039231"/>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dirty="0"/>
          </a:p>
        </p:txBody>
      </p:sp>
      <p:sp>
        <p:nvSpPr>
          <p:cNvPr id="10" name="Bildplatzhalter 4">
            <a:extLst>
              <a:ext uri="{FF2B5EF4-FFF2-40B4-BE49-F238E27FC236}">
                <a16:creationId xmlns:a16="http://schemas.microsoft.com/office/drawing/2014/main" id="{A79F27DF-F3EE-4D6E-866F-A71D2FB41AF5}"/>
              </a:ext>
            </a:extLst>
          </p:cNvPr>
          <p:cNvSpPr>
            <a:spLocks noGrp="1"/>
          </p:cNvSpPr>
          <p:nvPr>
            <p:ph type="pic" sz="quarter" idx="15"/>
          </p:nvPr>
        </p:nvSpPr>
        <p:spPr>
          <a:xfrm>
            <a:off x="839787" y="1916831"/>
            <a:ext cx="10982325" cy="4507035"/>
          </a:xfrm>
          <a:pattFill prst="lgCheck">
            <a:fgClr>
              <a:schemeClr val="bg1">
                <a:lumMod val="85000"/>
              </a:schemeClr>
            </a:fgClr>
            <a:bgClr>
              <a:schemeClr val="bg1"/>
            </a:bgClr>
          </a:pattFill>
        </p:spPr>
        <p:txBody>
          <a:bodyPr tIns="720000" anchor="ctr"/>
          <a:lstStyle>
            <a:lvl1pPr algn="ctr">
              <a:defRPr sz="1200"/>
            </a:lvl1pPr>
          </a:lstStyle>
          <a:p>
            <a:r>
              <a:rPr lang="de-DE" smtClean="0"/>
              <a:t>Bild durch Klicken auf Symbol hinzufügen</a:t>
            </a:r>
            <a:endParaRPr lang="de-CH"/>
          </a:p>
        </p:txBody>
      </p:sp>
    </p:spTree>
    <p:extLst>
      <p:ext uri="{BB962C8B-B14F-4D97-AF65-F5344CB8AC3E}">
        <p14:creationId xmlns:p14="http://schemas.microsoft.com/office/powerpoint/2010/main" val="245175380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CH" dirty="0"/>
          </a:p>
        </p:txBody>
      </p:sp>
    </p:spTree>
    <p:extLst>
      <p:ext uri="{BB962C8B-B14F-4D97-AF65-F5344CB8AC3E}">
        <p14:creationId xmlns:p14="http://schemas.microsoft.com/office/powerpoint/2010/main" val="38379844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544614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sp>
        <p:nvSpPr>
          <p:cNvPr id="9" name="Rechteck 8"/>
          <p:cNvSpPr/>
          <p:nvPr userDrawn="1"/>
        </p:nvSpPr>
        <p:spPr>
          <a:xfrm>
            <a:off x="839788" y="1071563"/>
            <a:ext cx="6096000" cy="553998"/>
          </a:xfrm>
          <a:prstGeom prst="rect">
            <a:avLst/>
          </a:prstGeom>
        </p:spPr>
        <p:txBody>
          <a:bodyPr lIns="0" tIns="0" rIns="0" bIns="0">
            <a:spAutoFit/>
          </a:bodyPr>
          <a:lstStyle/>
          <a:p>
            <a:r>
              <a:rPr lang="de-CH" sz="3600" dirty="0" smtClean="0"/>
              <a:t>Kontakt</a:t>
            </a:r>
            <a:endParaRPr lang="de-CH" sz="3600" dirty="0"/>
          </a:p>
        </p:txBody>
      </p:sp>
      <p:sp>
        <p:nvSpPr>
          <p:cNvPr id="11" name="Textplatzhalter 10"/>
          <p:cNvSpPr>
            <a:spLocks noGrp="1"/>
          </p:cNvSpPr>
          <p:nvPr>
            <p:ph type="body" sz="quarter" idx="12" hasCustomPrompt="1"/>
          </p:nvPr>
        </p:nvSpPr>
        <p:spPr>
          <a:xfrm>
            <a:off x="839787" y="1852613"/>
            <a:ext cx="10982325" cy="352251"/>
          </a:xfrm>
        </p:spPr>
        <p:txBody>
          <a:bodyPr/>
          <a:lstStyle>
            <a:lvl1pPr>
              <a:defRPr/>
            </a:lvl1pPr>
          </a:lstStyle>
          <a:p>
            <a:r>
              <a:rPr lang="de-CH" sz="2600" dirty="0" smtClean="0"/>
              <a:t>Vorname Name</a:t>
            </a:r>
            <a:endParaRPr lang="de-CH" sz="2600" dirty="0"/>
          </a:p>
        </p:txBody>
      </p:sp>
      <p:sp>
        <p:nvSpPr>
          <p:cNvPr id="12" name="Textplatzhalter 10"/>
          <p:cNvSpPr>
            <a:spLocks noGrp="1"/>
          </p:cNvSpPr>
          <p:nvPr>
            <p:ph type="body" sz="quarter" idx="13" hasCustomPrompt="1"/>
          </p:nvPr>
        </p:nvSpPr>
        <p:spPr>
          <a:xfrm>
            <a:off x="840110" y="2276872"/>
            <a:ext cx="10978114" cy="432048"/>
          </a:xfrm>
        </p:spPr>
        <p:txBody>
          <a:bodyPr/>
          <a:lstStyle>
            <a:lvl1pPr>
              <a:defRPr/>
            </a:lvl1pPr>
          </a:lstStyle>
          <a:p>
            <a:r>
              <a:rPr lang="de-CH" sz="2600" dirty="0" smtClean="0"/>
              <a:t>Funktion</a:t>
            </a:r>
            <a:endParaRPr lang="de-CH" sz="2600" dirty="0"/>
          </a:p>
        </p:txBody>
      </p:sp>
      <p:sp>
        <p:nvSpPr>
          <p:cNvPr id="13" name="Textplatzhalter 10"/>
          <p:cNvSpPr>
            <a:spLocks noGrp="1"/>
          </p:cNvSpPr>
          <p:nvPr>
            <p:ph type="body" sz="quarter" idx="14" hasCustomPrompt="1"/>
          </p:nvPr>
        </p:nvSpPr>
        <p:spPr>
          <a:xfrm>
            <a:off x="839787" y="2690500"/>
            <a:ext cx="10982325" cy="417140"/>
          </a:xfrm>
        </p:spPr>
        <p:txBody>
          <a:bodyPr/>
          <a:lstStyle>
            <a:lvl1pPr>
              <a:defRPr/>
            </a:lvl1pPr>
          </a:lstStyle>
          <a:p>
            <a:r>
              <a:rPr lang="de-CH" sz="2600" dirty="0" smtClean="0"/>
              <a:t>vorname.name@be.ch</a:t>
            </a:r>
            <a:endParaRPr lang="de-CH" sz="2600" dirty="0"/>
          </a:p>
        </p:txBody>
      </p:sp>
      <p:sp>
        <p:nvSpPr>
          <p:cNvPr id="14" name="Textplatzhalter 10"/>
          <p:cNvSpPr>
            <a:spLocks noGrp="1"/>
          </p:cNvSpPr>
          <p:nvPr>
            <p:ph type="body" sz="quarter" idx="15" hasCustomPrompt="1"/>
          </p:nvPr>
        </p:nvSpPr>
        <p:spPr>
          <a:xfrm>
            <a:off x="839143" y="3092410"/>
            <a:ext cx="10982969" cy="408598"/>
          </a:xfrm>
        </p:spPr>
        <p:txBody>
          <a:bodyPr/>
          <a:lstStyle>
            <a:lvl1pPr>
              <a:defRPr/>
            </a:lvl1pPr>
          </a:lstStyle>
          <a:p>
            <a:r>
              <a:rPr lang="de-CH" sz="2600" dirty="0" smtClean="0"/>
              <a:t>+41 31 000 00 00</a:t>
            </a:r>
            <a:endParaRPr lang="de-CH" sz="2600" dirty="0"/>
          </a:p>
        </p:txBody>
      </p:sp>
      <p:sp>
        <p:nvSpPr>
          <p:cNvPr id="17" name="Textplatzhalter 16"/>
          <p:cNvSpPr>
            <a:spLocks noGrp="1"/>
          </p:cNvSpPr>
          <p:nvPr>
            <p:ph type="body" sz="quarter" idx="16" hasCustomPrompt="1"/>
          </p:nvPr>
        </p:nvSpPr>
        <p:spPr>
          <a:xfrm>
            <a:off x="839143" y="4155918"/>
            <a:ext cx="10978437" cy="360239"/>
          </a:xfrm>
        </p:spPr>
        <p:txBody>
          <a:bodyPr/>
          <a:lstStyle>
            <a:lvl1pPr>
              <a:defRPr sz="1300"/>
            </a:lvl1pPr>
            <a:lvl2pPr>
              <a:defRPr sz="1300"/>
            </a:lvl2pPr>
            <a:lvl3pPr>
              <a:defRPr sz="1300"/>
            </a:lvl3pPr>
            <a:lvl4pPr>
              <a:defRPr sz="1300"/>
            </a:lvl4pPr>
            <a:lvl5pPr>
              <a:defRPr sz="1300"/>
            </a:lvl5pPr>
          </a:lstStyle>
          <a:p>
            <a:pPr lvl="0"/>
            <a:r>
              <a:rPr lang="de-DE" dirty="0" err="1" smtClean="0"/>
              <a:t>Dok</a:t>
            </a:r>
            <a:r>
              <a:rPr lang="de-DE" dirty="0" smtClean="0"/>
              <a:t>.-Nr. XXXXX / Aktenzeichen XXXXX</a:t>
            </a:r>
          </a:p>
        </p:txBody>
      </p:sp>
    </p:spTree>
    <p:extLst>
      <p:ext uri="{BB962C8B-B14F-4D97-AF65-F5344CB8AC3E}">
        <p14:creationId xmlns:p14="http://schemas.microsoft.com/office/powerpoint/2010/main" val="273012096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titel Weiss">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839787" y="2132855"/>
            <a:ext cx="10982325" cy="2376265"/>
          </a:xfrm>
        </p:spPr>
        <p:txBody>
          <a:bodyPr anchor="t" anchorCtr="0"/>
          <a:lstStyle>
            <a:lvl1pPr algn="l">
              <a:lnSpc>
                <a:spcPct val="105000"/>
              </a:lnSpc>
              <a:defRPr sz="5100"/>
            </a:lvl1pPr>
          </a:lstStyle>
          <a:p>
            <a:r>
              <a:rPr lang="de-CH" dirty="0"/>
              <a:t>Kapiteltitel hinzufügen</a:t>
            </a:r>
          </a:p>
        </p:txBody>
      </p:sp>
    </p:spTree>
    <p:extLst>
      <p:ext uri="{BB962C8B-B14F-4D97-AF65-F5344CB8AC3E}">
        <p14:creationId xmlns:p14="http://schemas.microsoft.com/office/powerpoint/2010/main" val="20300901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dirty="0"/>
          </a:p>
        </p:txBody>
      </p:sp>
      <p:sp>
        <p:nvSpPr>
          <p:cNvPr id="3" name="Inhaltsplatzhalter 2"/>
          <p:cNvSpPr>
            <a:spLocks noGrp="1"/>
          </p:cNvSpPr>
          <p:nvPr>
            <p:ph idx="1" hasCustomPrompt="1"/>
          </p:nvPr>
        </p:nvSpPr>
        <p:spPr/>
        <p:txBody>
          <a:bodyPr/>
          <a:lstStyle>
            <a:lvl2pPr>
              <a:defRPr/>
            </a:lvl2pPr>
          </a:lstStyle>
          <a:p>
            <a:pPr lvl="1"/>
            <a:r>
              <a:rPr lang="de-CH" dirty="0" smtClean="0"/>
              <a:t>Kapiteltitel eingeben</a:t>
            </a:r>
            <a:endParaRPr lang="de-CH" noProof="0" dirty="0"/>
          </a:p>
        </p:txBody>
      </p:sp>
    </p:spTree>
    <p:extLst>
      <p:ext uri="{BB962C8B-B14F-4D97-AF65-F5344CB8AC3E}">
        <p14:creationId xmlns:p14="http://schemas.microsoft.com/office/powerpoint/2010/main" val="4795704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dirty="0"/>
          </a:p>
        </p:txBody>
      </p:sp>
      <p:sp>
        <p:nvSpPr>
          <p:cNvPr id="3" name="Inhaltsplatzhalter 2"/>
          <p:cNvSpPr>
            <a:spLocks noGrp="1"/>
          </p:cNvSpPr>
          <p:nvPr>
            <p:ph idx="1" hasCustomPrompt="1"/>
          </p:nvPr>
        </p:nvSpPr>
        <p:spPr/>
        <p:txBody>
          <a:bodyPr/>
          <a:lstStyle/>
          <a:p>
            <a:pPr lvl="0"/>
            <a:r>
              <a:rPr lang="de-CH" dirty="0" smtClean="0"/>
              <a:t>Text einfügen. &gt; Aufzählung mit Icon „Listenebene erhöhen“ aktivieren!</a:t>
            </a:r>
            <a:endParaRPr lang="de-DE" dirty="0"/>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Tree>
    <p:extLst>
      <p:ext uri="{BB962C8B-B14F-4D97-AF65-F5344CB8AC3E}">
        <p14:creationId xmlns:p14="http://schemas.microsoft.com/office/powerpoint/2010/main" val="41649253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und Inhalt/Nummerieru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dirty="0"/>
          </a:p>
        </p:txBody>
      </p:sp>
      <p:sp>
        <p:nvSpPr>
          <p:cNvPr id="3" name="Inhaltsplatzhalter 2"/>
          <p:cNvSpPr>
            <a:spLocks noGrp="1"/>
          </p:cNvSpPr>
          <p:nvPr>
            <p:ph idx="1" hasCustomPrompt="1"/>
          </p:nvPr>
        </p:nvSpPr>
        <p:spPr/>
        <p:txBody>
          <a:bodyPr/>
          <a:lstStyle>
            <a:lvl1pPr>
              <a:defRPr/>
            </a:lvl1pPr>
            <a:lvl2pPr marL="514350" indent="-514350">
              <a:buFont typeface="+mj-lt"/>
              <a:buAutoNum type="arabicPeriod"/>
              <a:defRPr/>
            </a:lvl2pPr>
            <a:lvl3pPr marL="895350" indent="-358775">
              <a:defRPr/>
            </a:lvl3pPr>
            <a:lvl4pPr marL="1254125" indent="-358775">
              <a:defRPr/>
            </a:lvl4pPr>
            <a:lvl5pPr marL="1611313" indent="-357188">
              <a:defRPr/>
            </a:lvl5pPr>
          </a:lstStyle>
          <a:p>
            <a:pPr lvl="0"/>
            <a:r>
              <a:rPr lang="de-CH" dirty="0" smtClean="0"/>
              <a:t>Text einfügen. &gt; Nummerierung mit Icon „Listenebene erhöhen“ aktivieren!</a:t>
            </a:r>
            <a:endParaRPr lang="de-DE" dirty="0"/>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Tree>
    <p:extLst>
      <p:ext uri="{BB962C8B-B14F-4D97-AF65-F5344CB8AC3E}">
        <p14:creationId xmlns:p14="http://schemas.microsoft.com/office/powerpoint/2010/main" val="288171706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ter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38200" y="1071564"/>
            <a:ext cx="10983913" cy="541354"/>
          </a:xfrm>
        </p:spPr>
        <p:txBody>
          <a:bodyPr/>
          <a:lstStyle/>
          <a:p>
            <a:r>
              <a:rPr lang="de-DE" smtClean="0"/>
              <a:t>Titelmasterformat durch Klicken bearbeiten</a:t>
            </a:r>
            <a:endParaRPr lang="de-CH" dirty="0"/>
          </a:p>
        </p:txBody>
      </p:sp>
      <p:sp>
        <p:nvSpPr>
          <p:cNvPr id="3" name="Inhaltsplatzhalter 2"/>
          <p:cNvSpPr>
            <a:spLocks noGrp="1"/>
          </p:cNvSpPr>
          <p:nvPr>
            <p:ph idx="1" hasCustomPrompt="1"/>
          </p:nvPr>
        </p:nvSpPr>
        <p:spPr>
          <a:xfrm>
            <a:off x="838200" y="2420888"/>
            <a:ext cx="10983913" cy="4104456"/>
          </a:xfrm>
        </p:spPr>
        <p:txBody>
          <a:bodyPr/>
          <a:lstStyle>
            <a:lvl3pPr marL="715963" indent="-358775">
              <a:tabLst/>
              <a:defRPr/>
            </a:lvl3pPr>
            <a:lvl5pPr marL="1436688" indent="-357188">
              <a:defRPr/>
            </a:lvl5pPr>
          </a:lstStyle>
          <a:p>
            <a:pPr lvl="0"/>
            <a:r>
              <a:rPr lang="de-CH" dirty="0" smtClean="0"/>
              <a:t>Text einfügen. &gt; Aufzählung mit Icon „Listenebene erhöhen“ aktivieren!</a:t>
            </a:r>
            <a:endParaRPr lang="de-DE" dirty="0" smtClean="0"/>
          </a:p>
          <a:p>
            <a:pPr lvl="1"/>
            <a:r>
              <a:rPr lang="de-DE" dirty="0" smtClean="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
        <p:nvSpPr>
          <p:cNvPr id="5" name="Textplatzhalter 4">
            <a:extLst>
              <a:ext uri="{FF2B5EF4-FFF2-40B4-BE49-F238E27FC236}">
                <a16:creationId xmlns:a16="http://schemas.microsoft.com/office/drawing/2014/main" id="{1FE9C7B8-7467-451B-8352-4E9C0C569F88}"/>
              </a:ext>
            </a:extLst>
          </p:cNvPr>
          <p:cNvSpPr>
            <a:spLocks noGrp="1"/>
          </p:cNvSpPr>
          <p:nvPr>
            <p:ph type="body" sz="quarter" idx="13" hasCustomPrompt="1"/>
          </p:nvPr>
        </p:nvSpPr>
        <p:spPr>
          <a:xfrm>
            <a:off x="838200" y="1630018"/>
            <a:ext cx="10983913" cy="556592"/>
          </a:xfrm>
        </p:spPr>
        <p:txBody>
          <a:bodyPr/>
          <a:lstStyle>
            <a:lvl1pPr>
              <a:defRPr sz="3400">
                <a:solidFill>
                  <a:srgbClr val="999999"/>
                </a:solidFill>
              </a:defRPr>
            </a:lvl1pPr>
          </a:lstStyle>
          <a:p>
            <a:pPr lvl="0"/>
            <a:r>
              <a:rPr lang="de-DE" dirty="0"/>
              <a:t>Untertitel hinzufügen</a:t>
            </a:r>
          </a:p>
        </p:txBody>
      </p:sp>
    </p:spTree>
    <p:extLst>
      <p:ext uri="{BB962C8B-B14F-4D97-AF65-F5344CB8AC3E}">
        <p14:creationId xmlns:p14="http://schemas.microsoft.com/office/powerpoint/2010/main" val="187446680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tertitel und Inhalt/Nummerierung">
    <p:spTree>
      <p:nvGrpSpPr>
        <p:cNvPr id="1" name=""/>
        <p:cNvGrpSpPr/>
        <p:nvPr/>
      </p:nvGrpSpPr>
      <p:grpSpPr>
        <a:xfrm>
          <a:off x="0" y="0"/>
          <a:ext cx="0" cy="0"/>
          <a:chOff x="0" y="0"/>
          <a:chExt cx="0" cy="0"/>
        </a:xfrm>
      </p:grpSpPr>
      <p:sp>
        <p:nvSpPr>
          <p:cNvPr id="2" name="Titel 1"/>
          <p:cNvSpPr>
            <a:spLocks noGrp="1"/>
          </p:cNvSpPr>
          <p:nvPr>
            <p:ph type="title"/>
          </p:nvPr>
        </p:nvSpPr>
        <p:spPr>
          <a:xfrm>
            <a:off x="838200" y="1071564"/>
            <a:ext cx="10983913" cy="541354"/>
          </a:xfrm>
        </p:spPr>
        <p:txBody>
          <a:bodyPr/>
          <a:lstStyle/>
          <a:p>
            <a:r>
              <a:rPr lang="de-DE" smtClean="0"/>
              <a:t>Titelmasterformat durch Klicken bearbeiten</a:t>
            </a:r>
            <a:endParaRPr lang="de-CH" dirty="0"/>
          </a:p>
        </p:txBody>
      </p:sp>
      <p:sp>
        <p:nvSpPr>
          <p:cNvPr id="5" name="Textplatzhalter 4">
            <a:extLst>
              <a:ext uri="{FF2B5EF4-FFF2-40B4-BE49-F238E27FC236}">
                <a16:creationId xmlns:a16="http://schemas.microsoft.com/office/drawing/2014/main" id="{1FE9C7B8-7467-451B-8352-4E9C0C569F88}"/>
              </a:ext>
            </a:extLst>
          </p:cNvPr>
          <p:cNvSpPr>
            <a:spLocks noGrp="1"/>
          </p:cNvSpPr>
          <p:nvPr>
            <p:ph type="body" sz="quarter" idx="13" hasCustomPrompt="1"/>
          </p:nvPr>
        </p:nvSpPr>
        <p:spPr>
          <a:xfrm>
            <a:off x="838200" y="1630018"/>
            <a:ext cx="10983913" cy="556592"/>
          </a:xfrm>
        </p:spPr>
        <p:txBody>
          <a:bodyPr/>
          <a:lstStyle>
            <a:lvl1pPr>
              <a:defRPr sz="3400">
                <a:solidFill>
                  <a:srgbClr val="999999"/>
                </a:solidFill>
              </a:defRPr>
            </a:lvl1pPr>
          </a:lstStyle>
          <a:p>
            <a:pPr lvl="0"/>
            <a:r>
              <a:rPr lang="de-DE" dirty="0"/>
              <a:t>Untertitel hinzufügen</a:t>
            </a:r>
          </a:p>
        </p:txBody>
      </p:sp>
      <p:sp>
        <p:nvSpPr>
          <p:cNvPr id="7" name="Inhaltsplatzhalter 2"/>
          <p:cNvSpPr>
            <a:spLocks noGrp="1"/>
          </p:cNvSpPr>
          <p:nvPr>
            <p:ph idx="1" hasCustomPrompt="1"/>
          </p:nvPr>
        </p:nvSpPr>
        <p:spPr>
          <a:xfrm>
            <a:off x="838800" y="2420888"/>
            <a:ext cx="10983913" cy="4104456"/>
          </a:xfrm>
        </p:spPr>
        <p:txBody>
          <a:bodyPr/>
          <a:lstStyle>
            <a:lvl1pPr>
              <a:defRPr/>
            </a:lvl1pPr>
            <a:lvl2pPr marL="514350" indent="-514350">
              <a:buFont typeface="+mj-lt"/>
              <a:buAutoNum type="arabicPeriod"/>
              <a:defRPr/>
            </a:lvl2pPr>
            <a:lvl3pPr marL="895350" indent="-358775">
              <a:defRPr/>
            </a:lvl3pPr>
            <a:lvl4pPr marL="1254125" indent="-358775">
              <a:defRPr/>
            </a:lvl4pPr>
            <a:lvl5pPr marL="1611313" indent="-357188">
              <a:defRPr/>
            </a:lvl5pPr>
          </a:lstStyle>
          <a:p>
            <a:pPr lvl="0"/>
            <a:r>
              <a:rPr lang="de-CH" dirty="0" smtClean="0"/>
              <a:t>Text einfügen. &gt; Nummerierung mit Icon „Listenebene erhöhen“ aktivieren!</a:t>
            </a:r>
            <a:endParaRPr lang="de-DE" dirty="0"/>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Tree>
    <p:extLst>
      <p:ext uri="{BB962C8B-B14F-4D97-AF65-F5344CB8AC3E}">
        <p14:creationId xmlns:p14="http://schemas.microsoft.com/office/powerpoint/2010/main" val="38304746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dirty="0"/>
          </a:p>
        </p:txBody>
      </p:sp>
      <p:sp>
        <p:nvSpPr>
          <p:cNvPr id="3" name="Inhaltsplatzhalter 2"/>
          <p:cNvSpPr>
            <a:spLocks noGrp="1"/>
          </p:cNvSpPr>
          <p:nvPr>
            <p:ph sz="half" idx="1" hasCustomPrompt="1"/>
          </p:nvPr>
        </p:nvSpPr>
        <p:spPr>
          <a:xfrm>
            <a:off x="838200" y="1852612"/>
            <a:ext cx="5329808" cy="4672800"/>
          </a:xfrm>
        </p:spPr>
        <p:txBody>
          <a:bodyPr/>
          <a:lstStyle/>
          <a:p>
            <a:pPr lvl="0"/>
            <a:r>
              <a:rPr lang="de-CH" dirty="0" smtClean="0"/>
              <a:t>Text einfügen. &gt; Aufzählung mit Icon „Listenebene erhöhen“ aktivieren!</a:t>
            </a:r>
            <a:endParaRPr lang="de-DE" dirty="0" smtClean="0"/>
          </a:p>
          <a:p>
            <a:pPr lvl="1"/>
            <a:r>
              <a:rPr lang="de-CH" noProof="0" dirty="0" smtClean="0"/>
              <a:t>Zweite </a:t>
            </a:r>
            <a:r>
              <a:rPr lang="de-CH" noProof="0" dirty="0"/>
              <a:t>Ebene</a:t>
            </a:r>
          </a:p>
          <a:p>
            <a:pPr lvl="2"/>
            <a:r>
              <a:rPr lang="de-CH" noProof="0" dirty="0"/>
              <a:t>Dritte Ebene</a:t>
            </a:r>
          </a:p>
          <a:p>
            <a:pPr lvl="3"/>
            <a:r>
              <a:rPr lang="de-CH" noProof="0" dirty="0"/>
              <a:t>Vierte Ebene</a:t>
            </a:r>
          </a:p>
          <a:p>
            <a:pPr lvl="4"/>
            <a:r>
              <a:rPr lang="de-CH" noProof="0" dirty="0"/>
              <a:t>Fünfte Ebene</a:t>
            </a:r>
          </a:p>
        </p:txBody>
      </p:sp>
      <p:sp>
        <p:nvSpPr>
          <p:cNvPr id="4" name="Inhaltsplatzhalter 3"/>
          <p:cNvSpPr>
            <a:spLocks noGrp="1"/>
          </p:cNvSpPr>
          <p:nvPr>
            <p:ph sz="half" idx="2" hasCustomPrompt="1"/>
          </p:nvPr>
        </p:nvSpPr>
        <p:spPr>
          <a:xfrm>
            <a:off x="6493097" y="1852612"/>
            <a:ext cx="5331600" cy="4672799"/>
          </a:xfrm>
        </p:spPr>
        <p:txBody>
          <a:bodyPr/>
          <a:lstStyle>
            <a:lvl1pPr>
              <a:defRPr/>
            </a:lvl1pPr>
            <a:lvl2pPr marL="514350" indent="-514350">
              <a:buFont typeface="+mj-lt"/>
              <a:buAutoNum type="arabicPeriod"/>
              <a:defRPr/>
            </a:lvl2pPr>
            <a:lvl3pPr marL="895350" indent="-358775">
              <a:defRPr/>
            </a:lvl3pPr>
            <a:lvl4pPr marL="1254125" indent="-358775">
              <a:defRPr/>
            </a:lvl4pPr>
            <a:lvl5pPr marL="1611313" indent="-357188">
              <a:defRPr/>
            </a:lvl5pPr>
          </a:lstStyle>
          <a:p>
            <a:pPr lvl="0"/>
            <a:r>
              <a:rPr lang="de-CH" dirty="0" smtClean="0"/>
              <a:t>Text einfügen. &gt; Nummerierung mit Icon „Listenebene erhöhen“ aktivieren!</a:t>
            </a:r>
            <a:endParaRPr lang="de-DE" dirty="0" smtClean="0"/>
          </a:p>
          <a:p>
            <a:pPr lvl="1"/>
            <a:r>
              <a:rPr lang="de-CH" noProof="0" dirty="0" smtClean="0"/>
              <a:t>Zweite </a:t>
            </a:r>
            <a:r>
              <a:rPr lang="de-CH" noProof="0" dirty="0"/>
              <a:t>Ebene</a:t>
            </a:r>
          </a:p>
          <a:p>
            <a:pPr lvl="2"/>
            <a:r>
              <a:rPr lang="de-CH" noProof="0" dirty="0"/>
              <a:t>Dritte Ebene</a:t>
            </a:r>
          </a:p>
          <a:p>
            <a:pPr lvl="3"/>
            <a:r>
              <a:rPr lang="de-CH" noProof="0" dirty="0"/>
              <a:t>Vierte Ebene</a:t>
            </a:r>
          </a:p>
          <a:p>
            <a:pPr lvl="4"/>
            <a:r>
              <a:rPr lang="de-CH" noProof="0" dirty="0"/>
              <a:t>Fünfte Ebene</a:t>
            </a:r>
          </a:p>
        </p:txBody>
      </p:sp>
    </p:spTree>
    <p:extLst>
      <p:ext uri="{BB962C8B-B14F-4D97-AF65-F5344CB8AC3E}">
        <p14:creationId xmlns:p14="http://schemas.microsoft.com/office/powerpoint/2010/main" val="331862585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98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Inhalt und Bild rech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dirty="0"/>
          </a:p>
        </p:txBody>
      </p:sp>
      <p:sp>
        <p:nvSpPr>
          <p:cNvPr id="12" name="Bildplatzhalter 4">
            <a:extLst>
              <a:ext uri="{FF2B5EF4-FFF2-40B4-BE49-F238E27FC236}">
                <a16:creationId xmlns:a16="http://schemas.microsoft.com/office/drawing/2014/main" id="{BDCA4218-6304-434F-B7B6-74DF28EC09A3}"/>
              </a:ext>
            </a:extLst>
          </p:cNvPr>
          <p:cNvSpPr>
            <a:spLocks noGrp="1"/>
          </p:cNvSpPr>
          <p:nvPr>
            <p:ph type="pic" sz="quarter" idx="13"/>
          </p:nvPr>
        </p:nvSpPr>
        <p:spPr>
          <a:xfrm>
            <a:off x="6492304" y="1916832"/>
            <a:ext cx="5329808" cy="4507035"/>
          </a:xfrm>
          <a:pattFill prst="lgCheck">
            <a:fgClr>
              <a:schemeClr val="bg1">
                <a:lumMod val="85000"/>
              </a:schemeClr>
            </a:fgClr>
            <a:bgClr>
              <a:schemeClr val="bg1"/>
            </a:bgClr>
          </a:pattFill>
        </p:spPr>
        <p:txBody>
          <a:bodyPr tIns="720000" anchor="ctr"/>
          <a:lstStyle>
            <a:lvl1pPr algn="ctr">
              <a:defRPr sz="1200"/>
            </a:lvl1pPr>
          </a:lstStyle>
          <a:p>
            <a:r>
              <a:rPr lang="de-DE" smtClean="0"/>
              <a:t>Bild durch Klicken auf Symbol hinzufügen</a:t>
            </a:r>
            <a:endParaRPr lang="de-CH"/>
          </a:p>
        </p:txBody>
      </p:sp>
      <p:sp>
        <p:nvSpPr>
          <p:cNvPr id="11" name="Inhaltsplatzhalter 2">
            <a:extLst>
              <a:ext uri="{FF2B5EF4-FFF2-40B4-BE49-F238E27FC236}">
                <a16:creationId xmlns:a16="http://schemas.microsoft.com/office/drawing/2014/main" id="{FC1C5F14-3075-4FD1-945B-02DE33860C0E}"/>
              </a:ext>
            </a:extLst>
          </p:cNvPr>
          <p:cNvSpPr>
            <a:spLocks noGrp="1"/>
          </p:cNvSpPr>
          <p:nvPr>
            <p:ph sz="half" idx="1" hasCustomPrompt="1"/>
          </p:nvPr>
        </p:nvSpPr>
        <p:spPr>
          <a:xfrm>
            <a:off x="838200" y="1852612"/>
            <a:ext cx="5329808" cy="4672800"/>
          </a:xfrm>
        </p:spPr>
        <p:txBody>
          <a:bodyPr/>
          <a:lstStyle/>
          <a:p>
            <a:pPr lvl="0"/>
            <a:r>
              <a:rPr lang="de-CH" dirty="0" smtClean="0"/>
              <a:t>Text einfügen. &gt; Aufzählung mit Icon „Listenebene erhöhen“ aktivieren!</a:t>
            </a:r>
            <a:endParaRPr lang="de-DE" dirty="0" smtClean="0"/>
          </a:p>
          <a:p>
            <a:pPr lvl="1"/>
            <a:r>
              <a:rPr lang="de-CH" noProof="0" dirty="0" smtClean="0"/>
              <a:t>Zweite </a:t>
            </a:r>
            <a:r>
              <a:rPr lang="de-CH" noProof="0" dirty="0"/>
              <a:t>Ebene</a:t>
            </a:r>
          </a:p>
          <a:p>
            <a:pPr lvl="2"/>
            <a:r>
              <a:rPr lang="de-CH" noProof="0" dirty="0"/>
              <a:t>Dritte Ebene</a:t>
            </a:r>
          </a:p>
          <a:p>
            <a:pPr lvl="3"/>
            <a:r>
              <a:rPr lang="de-CH" noProof="0" dirty="0"/>
              <a:t>Vierte Ebene</a:t>
            </a:r>
          </a:p>
          <a:p>
            <a:pPr lvl="4"/>
            <a:r>
              <a:rPr lang="de-CH" noProof="0" dirty="0"/>
              <a:t>Fünfte Ebene</a:t>
            </a:r>
          </a:p>
        </p:txBody>
      </p:sp>
    </p:spTree>
    <p:extLst>
      <p:ext uri="{BB962C8B-B14F-4D97-AF65-F5344CB8AC3E}">
        <p14:creationId xmlns:p14="http://schemas.microsoft.com/office/powerpoint/2010/main" val="1439350818"/>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1071564"/>
            <a:ext cx="10983913" cy="619126"/>
          </a:xfrm>
          <a:prstGeom prst="rect">
            <a:avLst/>
          </a:prstGeom>
        </p:spPr>
        <p:txBody>
          <a:bodyPr vert="horz" lIns="0" tIns="0" rIns="0" bIns="0" rtlCol="0" anchor="t">
            <a:noAutofit/>
          </a:bodyPr>
          <a:lstStyle/>
          <a:p>
            <a:endParaRPr lang="de-CH" dirty="0"/>
          </a:p>
        </p:txBody>
      </p:sp>
      <p:sp>
        <p:nvSpPr>
          <p:cNvPr id="3" name="Textplatzhalter 2"/>
          <p:cNvSpPr>
            <a:spLocks noGrp="1"/>
          </p:cNvSpPr>
          <p:nvPr>
            <p:ph type="body" idx="1"/>
          </p:nvPr>
        </p:nvSpPr>
        <p:spPr>
          <a:xfrm>
            <a:off x="838200" y="1852613"/>
            <a:ext cx="10983913" cy="4672731"/>
          </a:xfrm>
          <a:prstGeom prst="rect">
            <a:avLst/>
          </a:prstGeom>
        </p:spPr>
        <p:txBody>
          <a:bodyPr vert="horz" lIns="0" tIns="0" rIns="0" bIns="0" rtlCol="0">
            <a:noAutofit/>
          </a:bodyPr>
          <a:lstStyle/>
          <a:p>
            <a:pPr lvl="0"/>
            <a:r>
              <a:rPr lang="de-CH" noProof="0" dirty="0"/>
              <a:t>Textmasterformat bearbeiten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7" name="Textfeld 6">
            <a:extLst>
              <a:ext uri="{FF2B5EF4-FFF2-40B4-BE49-F238E27FC236}">
                <a16:creationId xmlns:a16="http://schemas.microsoft.com/office/drawing/2014/main" id="{E1126706-F82E-4003-B37F-DDFD46B67EBD}"/>
              </a:ext>
            </a:extLst>
          </p:cNvPr>
          <p:cNvSpPr txBox="1"/>
          <p:nvPr userDrawn="1"/>
        </p:nvSpPr>
        <p:spPr>
          <a:xfrm rot="16200000">
            <a:off x="10704556" y="5198840"/>
            <a:ext cx="3212976" cy="92333"/>
          </a:xfrm>
          <a:prstGeom prst="rect">
            <a:avLst/>
          </a:prstGeom>
          <a:noFill/>
        </p:spPr>
        <p:txBody>
          <a:bodyPr wrap="square" lIns="0" tIns="0" rIns="0" bIns="0" rtlCol="0">
            <a:spAutoFit/>
          </a:bodyPr>
          <a:lstStyle/>
          <a:p>
            <a:r>
              <a:rPr lang="de-CH" sz="600" spc="40" baseline="0" dirty="0">
                <a:solidFill>
                  <a:schemeClr val="bg1">
                    <a:lumMod val="75000"/>
                  </a:schemeClr>
                </a:solidFill>
              </a:rPr>
              <a:t>Erstellt durch Vorlagenbauer.ch</a:t>
            </a:r>
          </a:p>
        </p:txBody>
      </p:sp>
    </p:spTree>
    <p:extLst>
      <p:ext uri="{BB962C8B-B14F-4D97-AF65-F5344CB8AC3E}">
        <p14:creationId xmlns:p14="http://schemas.microsoft.com/office/powerpoint/2010/main" val="1011663896"/>
      </p:ext>
    </p:extLst>
  </p:cSld>
  <p:clrMap bg1="lt1" tx1="dk1" bg2="lt2" tx2="dk2" accent1="accent1" accent2="accent2" accent3="accent3" accent4="accent4" accent5="accent5" accent6="accent6" hlink="hlink" folHlink="folHlink"/>
  <p:sldLayoutIdLst>
    <p:sldLayoutId id="2147483666" r:id="rId1"/>
    <p:sldLayoutId id="2147483668" r:id="rId2"/>
    <p:sldLayoutId id="2147483659" r:id="rId3"/>
    <p:sldLayoutId id="2147483678" r:id="rId4"/>
    <p:sldLayoutId id="2147483676" r:id="rId5"/>
    <p:sldLayoutId id="2147483673" r:id="rId6"/>
    <p:sldLayoutId id="2147483677" r:id="rId7"/>
    <p:sldLayoutId id="2147483661" r:id="rId8"/>
    <p:sldLayoutId id="2147483674" r:id="rId9"/>
    <p:sldLayoutId id="2147483675" r:id="rId10"/>
    <p:sldLayoutId id="2147483665" r:id="rId11"/>
    <p:sldLayoutId id="2147483663" r:id="rId12"/>
    <p:sldLayoutId id="2147483664" r:id="rId13"/>
    <p:sldLayoutId id="2147483679" r:id="rId14"/>
  </p:sldLayoutIdLst>
  <p:timing>
    <p:tnLst>
      <p:par>
        <p:cTn id="1" dur="indefinite" restart="never" nodeType="tmRoot"/>
      </p:par>
    </p:tnLst>
  </p:timing>
  <p:hf hdr="0"/>
  <p:txStyles>
    <p:titleStyle>
      <a:lvl1pPr algn="l" defTabSz="447675" rtl="0" eaLnBrk="1" latinLnBrk="0" hangingPunct="1">
        <a:lnSpc>
          <a:spcPct val="100000"/>
        </a:lnSpc>
        <a:spcBef>
          <a:spcPct val="0"/>
        </a:spcBef>
        <a:buNone/>
        <a:defRPr sz="3400" kern="1200">
          <a:solidFill>
            <a:schemeClr val="tx1"/>
          </a:solidFill>
          <a:latin typeface="+mj-lt"/>
          <a:ea typeface="+mj-ea"/>
          <a:cs typeface="+mj-cs"/>
        </a:defRPr>
      </a:lvl1pPr>
    </p:titleStyle>
    <p:bodyStyle>
      <a:lvl1pPr marL="0" indent="0" algn="l" defTabSz="449263" rtl="0" eaLnBrk="1" latinLnBrk="0" hangingPunct="1">
        <a:lnSpc>
          <a:spcPct val="105000"/>
        </a:lnSpc>
        <a:spcBef>
          <a:spcPts val="0"/>
        </a:spcBef>
        <a:buFont typeface="Arial" panose="020B0604020202020204" pitchFamily="34" charset="0"/>
        <a:buNone/>
        <a:defRPr sz="2600" kern="1200">
          <a:solidFill>
            <a:schemeClr val="tx1"/>
          </a:solidFill>
          <a:latin typeface="+mn-lt"/>
          <a:ea typeface="+mn-ea"/>
          <a:cs typeface="+mn-cs"/>
        </a:defRPr>
      </a:lvl1pPr>
      <a:lvl2pPr marL="357188" indent="-357188"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2pPr>
      <a:lvl3pPr marL="715963" indent="-358775"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3pPr>
      <a:lvl4pPr marL="1079500" indent="-363538"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4pPr>
      <a:lvl5pPr marL="1436688" indent="-357188"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29" userDrawn="1">
          <p15:clr>
            <a:srgbClr val="F26B43"/>
          </p15:clr>
        </p15:guide>
        <p15:guide id="2" pos="3840" userDrawn="1">
          <p15:clr>
            <a:srgbClr val="F26B43"/>
          </p15:clr>
        </p15:guide>
        <p15:guide id="3" pos="5881" userDrawn="1">
          <p15:clr>
            <a:srgbClr val="F26B43"/>
          </p15:clr>
        </p15:guide>
        <p15:guide id="4" pos="7447" userDrawn="1">
          <p15:clr>
            <a:srgbClr val="F26B43"/>
          </p15:clr>
        </p15:guide>
        <p15:guide id="5" orient="horz" pos="675" userDrawn="1">
          <p15:clr>
            <a:srgbClr val="F26B43"/>
          </p15:clr>
        </p15:guide>
        <p15:guide id="6" orient="horz" pos="116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taxme.ch/"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www.belogin.directories.be.ch/taxme-npo/tmo2023/login/demo.jsf"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www.taxme.ch/wegleitung-np" TargetMode="External"/><Relationship Id="rId5" Type="http://schemas.openxmlformats.org/officeDocument/2006/relationships/hyperlink" Target="http://www.taxme.ch/tmo-leitfaden" TargetMode="External"/><Relationship Id="rId4" Type="http://schemas.openxmlformats.org/officeDocument/2006/relationships/hyperlink" Target="http://www.taxme.ch/steuererklaerung-np"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www.taxme.ch/frist-verlaengern"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www.be.ch/taxinfo"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youtu.be/W1PUFYvH5Y8"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hyperlink" Target="https://youtu.be/tK4mRqXLrTI"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s://www.sv.fin.be.ch/de/start/themen/steuern-berechnen/steueranlagen.html"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hyperlink" Target="https://www.taxinfo.sv.fin.be.ch/taxinfo/display/taxinfo/Tarif+Einkommenssteue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hyperlink" Target="https://www.sv.fin.be.ch/content/dam/sv_fin/dokumente/de/wegleitungen/aktuelles_steuerjahr/tarife_de.pdf"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hyperlink" Target="http://www.taxme.ch/steuern-bezahlen"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hyperlink" Target="https://swisstaxcalculator.estv.admin.ch/" TargetMode="External"/><Relationship Id="rId2" Type="http://schemas.openxmlformats.org/officeDocument/2006/relationships/hyperlink" Target="https://www.sv.fin.be.ch/de/start/themen/steuern-bezahlen/vorauszahlungen.html" TargetMode="Externa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hyperlink" Target="http://www.taxme.ch/wegleitung-np" TargetMode="External"/><Relationship Id="rId2" Type="http://schemas.openxmlformats.org/officeDocument/2006/relationships/hyperlink" Target="http://www.taxme.ch/" TargetMode="External"/><Relationship Id="rId1" Type="http://schemas.openxmlformats.org/officeDocument/2006/relationships/slideLayout" Target="../slideLayouts/slideLayout4.xml"/><Relationship Id="rId5" Type="http://schemas.openxmlformats.org/officeDocument/2006/relationships/hyperlink" Target="http://www.be.ch/taxinfo" TargetMode="External"/><Relationship Id="rId4" Type="http://schemas.openxmlformats.org/officeDocument/2006/relationships/hyperlink" Target="http://www.be.ch/steuerwissen"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p:txBody>
          <a:bodyPr/>
          <a:lstStyle/>
          <a:p>
            <a:r>
              <a:rPr lang="de-CH" dirty="0"/>
              <a:t>Steuerwissen zum Musterfall Steuererklärung</a:t>
            </a:r>
          </a:p>
        </p:txBody>
      </p:sp>
      <p:sp>
        <p:nvSpPr>
          <p:cNvPr id="10" name="Textplatzhalter 9"/>
          <p:cNvSpPr>
            <a:spLocks noGrp="1"/>
          </p:cNvSpPr>
          <p:nvPr>
            <p:ph type="body" sz="quarter" idx="13"/>
          </p:nvPr>
        </p:nvSpPr>
        <p:spPr/>
        <p:txBody>
          <a:bodyPr/>
          <a:lstStyle/>
          <a:p>
            <a:r>
              <a:rPr lang="de-CH" dirty="0" smtClean="0"/>
              <a:t>Steuern im Kanton Bern</a:t>
            </a:r>
            <a:endParaRPr lang="de-CH" dirty="0"/>
          </a:p>
        </p:txBody>
      </p:sp>
    </p:spTree>
    <p:extLst>
      <p:ext uri="{BB962C8B-B14F-4D97-AF65-F5344CB8AC3E}">
        <p14:creationId xmlns:p14="http://schemas.microsoft.com/office/powerpoint/2010/main" val="34941208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Steuererklärung ausfüllen: Wie einloggen</a:t>
            </a:r>
            <a:r>
              <a:rPr lang="de-CH" dirty="0" smtClean="0"/>
              <a:t>? 1/2 </a:t>
            </a:r>
            <a:endParaRPr lang="de-CH" dirty="0"/>
          </a:p>
        </p:txBody>
      </p:sp>
      <p:sp>
        <p:nvSpPr>
          <p:cNvPr id="3" name="Inhaltsplatzhalter 2"/>
          <p:cNvSpPr>
            <a:spLocks noGrp="1"/>
          </p:cNvSpPr>
          <p:nvPr>
            <p:ph sz="half" idx="1"/>
          </p:nvPr>
        </p:nvSpPr>
        <p:spPr/>
        <p:txBody>
          <a:bodyPr/>
          <a:lstStyle/>
          <a:p>
            <a:pPr lvl="1"/>
            <a:r>
              <a:rPr lang="de-CH" dirty="0"/>
              <a:t>Ich gehe auf </a:t>
            </a:r>
            <a:r>
              <a:rPr lang="de-CH" dirty="0" smtClean="0">
                <a:hlinkClick r:id="rId3"/>
              </a:rPr>
              <a:t>www.taxme.ch</a:t>
            </a:r>
            <a:r>
              <a:rPr lang="de-CH" dirty="0"/>
              <a:t/>
            </a:r>
            <a:br>
              <a:rPr lang="de-CH" dirty="0"/>
            </a:br>
            <a:r>
              <a:rPr lang="de-CH" dirty="0" smtClean="0"/>
              <a:t>und </a:t>
            </a:r>
            <a:r>
              <a:rPr lang="de-CH" dirty="0"/>
              <a:t>klicke auf «zum Login».</a:t>
            </a:r>
          </a:p>
          <a:p>
            <a:pPr lvl="1"/>
            <a:r>
              <a:rPr lang="de-CH" dirty="0"/>
              <a:t>Ich registriere mich mit ZPV-Nr., Fall-Nr., ID-Code für BE-Login. </a:t>
            </a:r>
            <a:br>
              <a:rPr lang="de-CH" dirty="0"/>
            </a:br>
            <a:r>
              <a:rPr lang="de-CH" dirty="0"/>
              <a:t>Die Angaben stehen auf dem Brief zur </a:t>
            </a:r>
            <a:r>
              <a:rPr lang="de-CH" dirty="0" smtClean="0"/>
              <a:t>Steuererklärung</a:t>
            </a:r>
            <a:r>
              <a:rPr lang="de-CH" dirty="0"/>
              <a:t>. </a:t>
            </a:r>
          </a:p>
        </p:txBody>
      </p:sp>
      <p:pic>
        <p:nvPicPr>
          <p:cNvPr id="5" name="Inhaltsplatzhalter 4"/>
          <p:cNvPicPr>
            <a:picLocks noGrp="1" noChangeAspect="1"/>
          </p:cNvPicPr>
          <p:nvPr>
            <p:ph sz="half" idx="2"/>
          </p:nvPr>
        </p:nvPicPr>
        <p:blipFill>
          <a:blip r:embed="rId4"/>
          <a:stretch>
            <a:fillRect/>
          </a:stretch>
        </p:blipFill>
        <p:spPr>
          <a:xfrm>
            <a:off x="6330950" y="1916832"/>
            <a:ext cx="5491163" cy="3974179"/>
          </a:xfrm>
          <a:prstGeom prst="rect">
            <a:avLst/>
          </a:prstGeom>
          <a:ln w="3175">
            <a:solidFill>
              <a:schemeClr val="bg1">
                <a:lumMod val="50000"/>
              </a:schemeClr>
            </a:solidFill>
          </a:ln>
        </p:spPr>
      </p:pic>
    </p:spTree>
    <p:extLst>
      <p:ext uri="{BB962C8B-B14F-4D97-AF65-F5344CB8AC3E}">
        <p14:creationId xmlns:p14="http://schemas.microsoft.com/office/powerpoint/2010/main" val="13131192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a:t>Steuererklärung ausfüllen: Wie einloggen? </a:t>
            </a:r>
            <a:r>
              <a:rPr lang="de-CH" dirty="0" smtClean="0"/>
              <a:t>2/2 </a:t>
            </a:r>
            <a:endParaRPr lang="de-CH" dirty="0"/>
          </a:p>
        </p:txBody>
      </p:sp>
      <p:sp>
        <p:nvSpPr>
          <p:cNvPr id="3" name="Inhaltsplatzhalter 2"/>
          <p:cNvSpPr>
            <a:spLocks noGrp="1"/>
          </p:cNvSpPr>
          <p:nvPr>
            <p:ph idx="1"/>
          </p:nvPr>
        </p:nvSpPr>
        <p:spPr/>
        <p:txBody>
          <a:bodyPr/>
          <a:lstStyle/>
          <a:p>
            <a:pPr lvl="1"/>
            <a:r>
              <a:rPr lang="de-CH" dirty="0"/>
              <a:t>Anschliessend werde ich </a:t>
            </a:r>
            <a:r>
              <a:rPr lang="de-CH" dirty="0" smtClean="0"/>
              <a:t>automatisch zur</a:t>
            </a:r>
            <a:r>
              <a:rPr lang="de-CH" dirty="0"/>
              <a:t> Sofortregistrierung </a:t>
            </a:r>
            <a:br>
              <a:rPr lang="de-CH" dirty="0"/>
            </a:br>
            <a:r>
              <a:rPr lang="de-CH" dirty="0"/>
              <a:t>geleitet. Für die Registrierung benötige ich </a:t>
            </a:r>
            <a:r>
              <a:rPr lang="de-CH" dirty="0" smtClean="0"/>
              <a:t>eine </a:t>
            </a:r>
            <a:r>
              <a:rPr lang="de-CH" dirty="0"/>
              <a:t>E-Mail-Adresse sowie einmalig meine AHV-Nummer (steht zum </a:t>
            </a:r>
            <a:r>
              <a:rPr lang="de-CH" dirty="0" smtClean="0"/>
              <a:t>Beispiel </a:t>
            </a:r>
            <a:r>
              <a:rPr lang="de-CH" dirty="0"/>
              <a:t>auf der Krankenkassenkarte). </a:t>
            </a:r>
          </a:p>
          <a:p>
            <a:pPr lvl="1"/>
            <a:r>
              <a:rPr lang="de-CH" dirty="0"/>
              <a:t>Künftig benötige ich nur noch meine E-Mail-Adresse, das von mir definierte Passwort sowie den Freischaltcode, den ich entweder via SMS erhalte oder auf meiner Codekarte finde (Zwei-Faktor-Authentifizierung).</a:t>
            </a:r>
          </a:p>
          <a:p>
            <a:pPr lvl="1"/>
            <a:endParaRPr lang="de-CH" dirty="0"/>
          </a:p>
          <a:p>
            <a:pPr lvl="1"/>
            <a:endParaRPr lang="de-CH" dirty="0"/>
          </a:p>
        </p:txBody>
      </p:sp>
    </p:spTree>
    <p:extLst>
      <p:ext uri="{BB962C8B-B14F-4D97-AF65-F5344CB8AC3E}">
        <p14:creationId xmlns:p14="http://schemas.microsoft.com/office/powerpoint/2010/main" val="18908864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a:t>Wie fülle ich die Steuererklärung aus?</a:t>
            </a:r>
          </a:p>
        </p:txBody>
      </p:sp>
      <p:sp>
        <p:nvSpPr>
          <p:cNvPr id="5" name="Inhaltsplatzhalter 4"/>
          <p:cNvSpPr>
            <a:spLocks noGrp="1"/>
          </p:cNvSpPr>
          <p:nvPr>
            <p:ph sz="half" idx="1"/>
          </p:nvPr>
        </p:nvSpPr>
        <p:spPr>
          <a:xfrm>
            <a:off x="838200" y="1852612"/>
            <a:ext cx="5833864" cy="4672800"/>
          </a:xfrm>
        </p:spPr>
        <p:txBody>
          <a:bodyPr/>
          <a:lstStyle/>
          <a:p>
            <a:pPr lvl="1"/>
            <a:r>
              <a:rPr lang="de-CH" dirty="0"/>
              <a:t>Ich kann das Online-Ausfüllen beliebig oft unterbrechen und später weiterfahren, ohne Datenverlust.</a:t>
            </a:r>
          </a:p>
          <a:p>
            <a:pPr lvl="1"/>
            <a:r>
              <a:rPr lang="de-CH" dirty="0"/>
              <a:t>Auf jeder auszufüllenden Seite finde ich die Erläuterungen aus </a:t>
            </a:r>
            <a:br>
              <a:rPr lang="de-CH" dirty="0"/>
            </a:br>
            <a:r>
              <a:rPr lang="de-CH" dirty="0"/>
              <a:t>der Wegleitung, indem ich die roten «</a:t>
            </a:r>
            <a:r>
              <a:rPr lang="de-CH" b="1" dirty="0">
                <a:solidFill>
                  <a:srgbClr val="FF0000"/>
                </a:solidFill>
              </a:rPr>
              <a:t>i</a:t>
            </a:r>
            <a:r>
              <a:rPr lang="de-CH" dirty="0"/>
              <a:t>»-</a:t>
            </a:r>
            <a:r>
              <a:rPr lang="de-CH" dirty="0" smtClean="0"/>
              <a:t>Symbole anklicke</a:t>
            </a:r>
            <a:r>
              <a:rPr lang="de-CH" dirty="0"/>
              <a:t>.</a:t>
            </a:r>
          </a:p>
          <a:p>
            <a:pPr lvl="1"/>
            <a:r>
              <a:rPr lang="de-CH" dirty="0"/>
              <a:t>Belege lade ich via Computerablage hoch oder fotografiere sie mit dem Smartphone und lade sie direkt hoch.</a:t>
            </a:r>
          </a:p>
          <a:p>
            <a:endParaRPr lang="de-CH" dirty="0"/>
          </a:p>
        </p:txBody>
      </p:sp>
      <p:pic>
        <p:nvPicPr>
          <p:cNvPr id="7" name="Inhaltsplatzhalter 6"/>
          <p:cNvPicPr>
            <a:picLocks noGrp="1" noChangeAspect="1"/>
          </p:cNvPicPr>
          <p:nvPr>
            <p:ph sz="half" idx="2"/>
          </p:nvPr>
        </p:nvPicPr>
        <p:blipFill>
          <a:blip r:embed="rId3"/>
          <a:stretch>
            <a:fillRect/>
          </a:stretch>
        </p:blipFill>
        <p:spPr>
          <a:xfrm>
            <a:off x="6777056" y="1852613"/>
            <a:ext cx="5045057" cy="3736628"/>
          </a:xfrm>
          <a:prstGeom prst="rect">
            <a:avLst/>
          </a:prstGeom>
        </p:spPr>
      </p:pic>
    </p:spTree>
    <p:extLst>
      <p:ext uri="{BB962C8B-B14F-4D97-AF65-F5344CB8AC3E}">
        <p14:creationId xmlns:p14="http://schemas.microsoft.com/office/powerpoint/2010/main" val="422259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a:t>Welche Hilfsmittel stehen mir zur Verfügung?</a:t>
            </a:r>
          </a:p>
        </p:txBody>
      </p:sp>
      <p:sp>
        <p:nvSpPr>
          <p:cNvPr id="6" name="Inhaltsplatzhalter 5"/>
          <p:cNvSpPr>
            <a:spLocks noGrp="1"/>
          </p:cNvSpPr>
          <p:nvPr>
            <p:ph idx="1"/>
          </p:nvPr>
        </p:nvSpPr>
        <p:spPr/>
        <p:txBody>
          <a:bodyPr/>
          <a:lstStyle/>
          <a:p>
            <a:pPr lvl="1"/>
            <a:r>
              <a:rPr lang="de-CH" dirty="0" smtClean="0"/>
              <a:t>Mit </a:t>
            </a:r>
            <a:r>
              <a:rPr lang="de-CH" dirty="0"/>
              <a:t>der </a:t>
            </a:r>
            <a:r>
              <a:rPr lang="de-CH" dirty="0">
                <a:hlinkClick r:id="rId3"/>
              </a:rPr>
              <a:t>Demoversion</a:t>
            </a:r>
            <a:r>
              <a:rPr lang="de-CH" dirty="0"/>
              <a:t> kann ich üben, wie ich die Steuererklärung ausfülle, Belege direkt </a:t>
            </a:r>
            <a:r>
              <a:rPr lang="de-CH" dirty="0" smtClean="0"/>
              <a:t>hochladen </a:t>
            </a:r>
            <a:r>
              <a:rPr lang="de-CH" dirty="0"/>
              <a:t>und die Steuererklärung online freigebe. Ich kann </a:t>
            </a:r>
            <a:r>
              <a:rPr lang="de-CH" dirty="0" smtClean="0"/>
              <a:t>einen individuellen Musterfall ausfüllen.</a:t>
            </a:r>
          </a:p>
          <a:p>
            <a:pPr lvl="1"/>
            <a:r>
              <a:rPr lang="de-CH" dirty="0" smtClean="0"/>
              <a:t>Unter </a:t>
            </a:r>
            <a:r>
              <a:rPr lang="de-CH" dirty="0">
                <a:hlinkClick r:id="rId4"/>
              </a:rPr>
              <a:t>www.taxme.ch/steuererklaerung-np</a:t>
            </a:r>
            <a:r>
              <a:rPr lang="de-CH" dirty="0"/>
              <a:t> </a:t>
            </a:r>
            <a:r>
              <a:rPr lang="de-CH" dirty="0" smtClean="0"/>
              <a:t>finde ich </a:t>
            </a:r>
            <a:r>
              <a:rPr lang="de-CH" dirty="0"/>
              <a:t>Informationen rund um die Steuererklärung. Erklär-Videos zeigen auf einfache Art, wie das Ausfüllen mit </a:t>
            </a:r>
            <a:r>
              <a:rPr lang="de-CH" dirty="0" err="1"/>
              <a:t>TaxMe</a:t>
            </a:r>
            <a:r>
              <a:rPr lang="de-CH" dirty="0"/>
              <a:t>-Online mit BE-Login funktioniert. </a:t>
            </a:r>
            <a:endParaRPr lang="de-CH" dirty="0" smtClean="0"/>
          </a:p>
          <a:p>
            <a:pPr lvl="1"/>
            <a:r>
              <a:rPr lang="de-CH" dirty="0" smtClean="0"/>
              <a:t>Der </a:t>
            </a:r>
            <a:r>
              <a:rPr lang="de-CH" dirty="0">
                <a:hlinkClick r:id="rId5"/>
              </a:rPr>
              <a:t>Leitfaden zum Online-Ausfüllen der Steuererklärung </a:t>
            </a:r>
            <a:r>
              <a:rPr lang="de-CH" dirty="0"/>
              <a:t/>
            </a:r>
            <a:br>
              <a:rPr lang="de-CH" dirty="0"/>
            </a:br>
            <a:r>
              <a:rPr lang="de-CH" dirty="0"/>
              <a:t>hilft mir Schritt für Schritt beim </a:t>
            </a:r>
            <a:r>
              <a:rPr lang="de-CH" dirty="0" smtClean="0"/>
              <a:t>Ausfüllen.</a:t>
            </a:r>
          </a:p>
          <a:p>
            <a:pPr lvl="1"/>
            <a:r>
              <a:rPr lang="de-CH" dirty="0" smtClean="0"/>
              <a:t>Die ausführliche Wegleitung finde ich auf </a:t>
            </a:r>
            <a:r>
              <a:rPr lang="de-CH" dirty="0" smtClean="0">
                <a:hlinkClick r:id="rId6"/>
              </a:rPr>
              <a:t>www.taxme.ch/wegleitung-np</a:t>
            </a:r>
            <a:endParaRPr lang="de-CH" dirty="0"/>
          </a:p>
          <a:p>
            <a:endParaRPr lang="de-CH" dirty="0"/>
          </a:p>
        </p:txBody>
      </p:sp>
    </p:spTree>
    <p:extLst>
      <p:ext uri="{BB962C8B-B14F-4D97-AF65-F5344CB8AC3E}">
        <p14:creationId xmlns:p14="http://schemas.microsoft.com/office/powerpoint/2010/main" val="11947387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Steuererklärung absenden: Wann?</a:t>
            </a:r>
          </a:p>
        </p:txBody>
      </p:sp>
      <p:sp>
        <p:nvSpPr>
          <p:cNvPr id="3" name="Inhaltsplatzhalter 2"/>
          <p:cNvSpPr>
            <a:spLocks noGrp="1"/>
          </p:cNvSpPr>
          <p:nvPr>
            <p:ph idx="1"/>
          </p:nvPr>
        </p:nvSpPr>
        <p:spPr/>
        <p:txBody>
          <a:bodyPr/>
          <a:lstStyle/>
          <a:p>
            <a:pPr lvl="1"/>
            <a:r>
              <a:rPr lang="de-CH" dirty="0"/>
              <a:t>bis </a:t>
            </a:r>
            <a:r>
              <a:rPr lang="de-CH" b="1" dirty="0"/>
              <a:t>15. </a:t>
            </a:r>
            <a:r>
              <a:rPr lang="de-CH" b="1" dirty="0" smtClean="0"/>
              <a:t>März</a:t>
            </a:r>
            <a:br>
              <a:rPr lang="de-CH" b="1" dirty="0" smtClean="0"/>
            </a:br>
            <a:r>
              <a:rPr lang="de-CH" dirty="0" smtClean="0"/>
              <a:t>(für </a:t>
            </a:r>
            <a:r>
              <a:rPr lang="de-CH" dirty="0"/>
              <a:t>selbstständig Erwerbstätige Landwirte, Steuerpflichtige, die an einer Erben-, Miteigentümergemeinschaft, Kollektiv-, Kommandit- oder einfachen Gesellschaft beteiligt sind, gilt der 15. Mai als Abgabetermin).</a:t>
            </a:r>
          </a:p>
          <a:p>
            <a:pPr lvl="1"/>
            <a:r>
              <a:rPr lang="de-CH" dirty="0"/>
              <a:t>Fristverlängerung o</a:t>
            </a:r>
            <a:r>
              <a:rPr lang="de-CH" dirty="0" smtClean="0"/>
              <a:t>nline </a:t>
            </a:r>
            <a:r>
              <a:rPr lang="de-CH" dirty="0"/>
              <a:t>kostenlos bis </a:t>
            </a:r>
            <a:r>
              <a:rPr lang="de-CH" b="1" dirty="0"/>
              <a:t>15. Juli</a:t>
            </a:r>
          </a:p>
          <a:p>
            <a:pPr lvl="1"/>
            <a:r>
              <a:rPr lang="de-CH" dirty="0"/>
              <a:t>Fristverlängerung bis max. </a:t>
            </a:r>
            <a:r>
              <a:rPr lang="de-CH" b="1" dirty="0"/>
              <a:t>15. </a:t>
            </a:r>
            <a:r>
              <a:rPr lang="de-CH" b="1" dirty="0" smtClean="0"/>
              <a:t>November </a:t>
            </a:r>
            <a:r>
              <a:rPr lang="de-CH" dirty="0" smtClean="0"/>
              <a:t>(gebührenpflichtig)</a:t>
            </a:r>
            <a:endParaRPr lang="de-CH" dirty="0"/>
          </a:p>
          <a:p>
            <a:pPr lvl="1"/>
            <a:r>
              <a:rPr lang="de-CH" dirty="0"/>
              <a:t>Frist als Privatperson verlängern: </a:t>
            </a:r>
            <a:r>
              <a:rPr lang="de-CH" dirty="0">
                <a:hlinkClick r:id="rId2"/>
              </a:rPr>
              <a:t>www.taxme.ch/frist-verlaengern</a:t>
            </a:r>
            <a:endParaRPr lang="de-CH" dirty="0"/>
          </a:p>
          <a:p>
            <a:pPr marL="0" lvl="1" indent="0">
              <a:buNone/>
            </a:pPr>
            <a:endParaRPr lang="de-CH" dirty="0"/>
          </a:p>
        </p:txBody>
      </p:sp>
    </p:spTree>
    <p:extLst>
      <p:ext uri="{BB962C8B-B14F-4D97-AF65-F5344CB8AC3E}">
        <p14:creationId xmlns:p14="http://schemas.microsoft.com/office/powerpoint/2010/main" val="33735060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Steuererklärung absenden: Wie?</a:t>
            </a:r>
          </a:p>
        </p:txBody>
      </p:sp>
      <p:sp>
        <p:nvSpPr>
          <p:cNvPr id="3" name="Inhaltsplatzhalter 2"/>
          <p:cNvSpPr>
            <a:spLocks noGrp="1"/>
          </p:cNvSpPr>
          <p:nvPr>
            <p:ph idx="1"/>
          </p:nvPr>
        </p:nvSpPr>
        <p:spPr/>
        <p:txBody>
          <a:bodyPr/>
          <a:lstStyle/>
          <a:p>
            <a:pPr lvl="1"/>
            <a:r>
              <a:rPr lang="de-CH" b="1" dirty="0"/>
              <a:t>Via BE-Login </a:t>
            </a:r>
            <a:r>
              <a:rPr lang="de-CH" dirty="0"/>
              <a:t>kann ich die Steuererklärung </a:t>
            </a:r>
            <a:r>
              <a:rPr lang="de-CH" b="1" dirty="0" smtClean="0"/>
              <a:t>vollständig</a:t>
            </a:r>
            <a:r>
              <a:rPr lang="de-CH" dirty="0" smtClean="0"/>
              <a:t> </a:t>
            </a:r>
            <a:r>
              <a:rPr lang="de-CH" dirty="0"/>
              <a:t>in </a:t>
            </a:r>
            <a:r>
              <a:rPr lang="de-CH" b="1" dirty="0"/>
              <a:t>elektronischer</a:t>
            </a:r>
            <a:r>
              <a:rPr lang="de-CH" dirty="0"/>
              <a:t> Form </a:t>
            </a:r>
            <a:r>
              <a:rPr lang="de-CH" b="1" dirty="0"/>
              <a:t>freigeben</a:t>
            </a:r>
            <a:r>
              <a:rPr lang="de-CH" dirty="0"/>
              <a:t> und </a:t>
            </a:r>
            <a:r>
              <a:rPr lang="de-CH" b="1" dirty="0"/>
              <a:t>einreichen</a:t>
            </a:r>
            <a:r>
              <a:rPr lang="de-CH" dirty="0"/>
              <a:t>.</a:t>
            </a:r>
          </a:p>
          <a:p>
            <a:pPr lvl="1"/>
            <a:r>
              <a:rPr lang="de-CH" dirty="0"/>
              <a:t>Habe ich </a:t>
            </a:r>
            <a:r>
              <a:rPr lang="de-CH" b="1" dirty="0"/>
              <a:t>Belege</a:t>
            </a:r>
            <a:r>
              <a:rPr lang="de-CH" dirty="0"/>
              <a:t> nicht online hochgeladen, muss ich diese mit der Belegliste einreichen. Das wird mir am Schluss angezeigt. </a:t>
            </a:r>
          </a:p>
          <a:p>
            <a:endParaRPr lang="de-CH" dirty="0"/>
          </a:p>
        </p:txBody>
      </p:sp>
    </p:spTree>
    <p:extLst>
      <p:ext uri="{BB962C8B-B14F-4D97-AF65-F5344CB8AC3E}">
        <p14:creationId xmlns:p14="http://schemas.microsoft.com/office/powerpoint/2010/main" val="39323590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a:t>Von der Steuererklärung zu den </a:t>
            </a:r>
            <a:r>
              <a:rPr lang="de-CH" dirty="0" smtClean="0"/>
              <a:t>Steuern</a:t>
            </a:r>
            <a:endParaRPr lang="de-CH" dirty="0"/>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719" y="1852612"/>
            <a:ext cx="11008827" cy="4168675"/>
          </a:xfrm>
          <a:prstGeom prst="rect">
            <a:avLst/>
          </a:prstGeom>
        </p:spPr>
      </p:pic>
    </p:spTree>
    <p:extLst>
      <p:ext uri="{BB962C8B-B14F-4D97-AF65-F5344CB8AC3E}">
        <p14:creationId xmlns:p14="http://schemas.microsoft.com/office/powerpoint/2010/main" val="37353137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Will ich mehr zur Steuerpraxis wissen?</a:t>
            </a:r>
            <a:br>
              <a:rPr lang="de-CH" dirty="0"/>
            </a:br>
            <a:endParaRPr lang="de-CH" dirty="0"/>
          </a:p>
        </p:txBody>
      </p:sp>
      <p:sp>
        <p:nvSpPr>
          <p:cNvPr id="5" name="Inhaltsplatzhalter 4"/>
          <p:cNvSpPr>
            <a:spLocks noGrp="1"/>
          </p:cNvSpPr>
          <p:nvPr>
            <p:ph sz="half" idx="2"/>
          </p:nvPr>
        </p:nvSpPr>
        <p:spPr>
          <a:xfrm>
            <a:off x="850245" y="1852612"/>
            <a:ext cx="5331600" cy="4672799"/>
          </a:xfrm>
        </p:spPr>
        <p:txBody>
          <a:bodyPr/>
          <a:lstStyle/>
          <a:p>
            <a:r>
              <a:rPr lang="de-CH" dirty="0"/>
              <a:t>Als Ergänzung der Wegleitungs-Informationen und der im Internet verfügbaren Merkblätter gibt </a:t>
            </a:r>
            <a:r>
              <a:rPr lang="de-CH" dirty="0" smtClean="0"/>
              <a:t>es</a:t>
            </a:r>
            <a:br>
              <a:rPr lang="de-CH" dirty="0" smtClean="0"/>
            </a:br>
            <a:r>
              <a:rPr lang="de-CH" dirty="0" smtClean="0"/>
              <a:t>das </a:t>
            </a:r>
            <a:r>
              <a:rPr lang="de-CH" dirty="0" err="1"/>
              <a:t>TaxInfo</a:t>
            </a:r>
            <a:r>
              <a:rPr lang="de-CH" dirty="0" smtClean="0"/>
              <a:t>.</a:t>
            </a:r>
          </a:p>
          <a:p>
            <a:endParaRPr lang="de-CH" dirty="0"/>
          </a:p>
          <a:p>
            <a:r>
              <a:rPr lang="de-CH" dirty="0">
                <a:hlinkClick r:id="rId3"/>
              </a:rPr>
              <a:t>www.be.ch/taxinfo</a:t>
            </a:r>
            <a:endParaRPr lang="de-CH" dirty="0"/>
          </a:p>
        </p:txBody>
      </p:sp>
      <p:pic>
        <p:nvPicPr>
          <p:cNvPr id="4" name="Grafik 3"/>
          <p:cNvPicPr>
            <a:picLocks noChangeAspect="1"/>
          </p:cNvPicPr>
          <p:nvPr/>
        </p:nvPicPr>
        <p:blipFill>
          <a:blip r:embed="rId4"/>
          <a:stretch>
            <a:fillRect/>
          </a:stretch>
        </p:blipFill>
        <p:spPr>
          <a:xfrm>
            <a:off x="6330949" y="1916833"/>
            <a:ext cx="5491163" cy="2979730"/>
          </a:xfrm>
          <a:prstGeom prst="rect">
            <a:avLst/>
          </a:prstGeom>
          <a:ln w="3175">
            <a:solidFill>
              <a:schemeClr val="bg1">
                <a:lumMod val="50000"/>
              </a:schemeClr>
            </a:solidFill>
          </a:ln>
        </p:spPr>
      </p:pic>
    </p:spTree>
    <p:extLst>
      <p:ext uri="{BB962C8B-B14F-4D97-AF65-F5344CB8AC3E}">
        <p14:creationId xmlns:p14="http://schemas.microsoft.com/office/powerpoint/2010/main" val="205845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a:t>Tipp: Unterlagen </a:t>
            </a:r>
            <a:r>
              <a:rPr lang="de-CH" dirty="0" smtClean="0"/>
              <a:t>bereitstellen</a:t>
            </a:r>
            <a:endParaRPr lang="de-CH" dirty="0"/>
          </a:p>
        </p:txBody>
      </p:sp>
      <p:sp>
        <p:nvSpPr>
          <p:cNvPr id="6" name="Inhaltsplatzhalter 5"/>
          <p:cNvSpPr>
            <a:spLocks noGrp="1"/>
          </p:cNvSpPr>
          <p:nvPr>
            <p:ph idx="1"/>
          </p:nvPr>
        </p:nvSpPr>
        <p:spPr/>
        <p:txBody>
          <a:bodyPr/>
          <a:lstStyle/>
          <a:p>
            <a:pPr lvl="1"/>
            <a:r>
              <a:rPr lang="de-CH" dirty="0"/>
              <a:t>Lohnausweis/e</a:t>
            </a:r>
          </a:p>
          <a:p>
            <a:pPr lvl="1"/>
            <a:r>
              <a:rPr lang="de-CH" dirty="0"/>
              <a:t>Bescheinigung </a:t>
            </a:r>
            <a:r>
              <a:rPr lang="de-CH" dirty="0" smtClean="0"/>
              <a:t>Bank-/Postkonto</a:t>
            </a:r>
            <a:endParaRPr lang="de-CH" dirty="0"/>
          </a:p>
          <a:p>
            <a:pPr lvl="1"/>
            <a:r>
              <a:rPr lang="de-CH" dirty="0" smtClean="0"/>
              <a:t>Belege/Zusammenstellung </a:t>
            </a:r>
            <a:r>
              <a:rPr lang="de-CH" dirty="0"/>
              <a:t>für Berufskosten</a:t>
            </a:r>
          </a:p>
          <a:p>
            <a:pPr lvl="1"/>
            <a:r>
              <a:rPr lang="de-CH" dirty="0"/>
              <a:t>Beleg der Krankenkassenprämie</a:t>
            </a:r>
          </a:p>
          <a:p>
            <a:pPr lvl="1"/>
            <a:r>
              <a:rPr lang="de-CH" dirty="0"/>
              <a:t>Aufstellung der Krankheitskosten</a:t>
            </a:r>
          </a:p>
          <a:p>
            <a:pPr lvl="1"/>
            <a:r>
              <a:rPr lang="de-CH" dirty="0"/>
              <a:t>Spendenbelege</a:t>
            </a:r>
          </a:p>
          <a:p>
            <a:pPr marL="0" lvl="1" indent="0">
              <a:buNone/>
            </a:pPr>
            <a:endParaRPr lang="de-CH" dirty="0"/>
          </a:p>
        </p:txBody>
      </p:sp>
    </p:spTree>
    <p:extLst>
      <p:ext uri="{BB962C8B-B14F-4D97-AF65-F5344CB8AC3E}">
        <p14:creationId xmlns:p14="http://schemas.microsoft.com/office/powerpoint/2010/main" val="23163120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Die Steuererklärung: Wichtigste </a:t>
            </a:r>
            <a:r>
              <a:rPr lang="de-CH" dirty="0" smtClean="0"/>
              <a:t>Punkte</a:t>
            </a:r>
            <a:endParaRPr lang="de-CH" dirty="0"/>
          </a:p>
        </p:txBody>
      </p:sp>
      <p:sp>
        <p:nvSpPr>
          <p:cNvPr id="3" name="Inhaltsplatzhalter 2"/>
          <p:cNvSpPr>
            <a:spLocks noGrp="1"/>
          </p:cNvSpPr>
          <p:nvPr>
            <p:ph idx="1"/>
          </p:nvPr>
        </p:nvSpPr>
        <p:spPr/>
        <p:txBody>
          <a:bodyPr/>
          <a:lstStyle/>
          <a:p>
            <a:r>
              <a:rPr lang="de-CH" dirty="0"/>
              <a:t>Merke: </a:t>
            </a:r>
          </a:p>
          <a:p>
            <a:pPr lvl="1"/>
            <a:r>
              <a:rPr lang="de-CH" dirty="0"/>
              <a:t>Für das Jahr, in dem ich </a:t>
            </a:r>
            <a:r>
              <a:rPr lang="de-CH" b="1" dirty="0"/>
              <a:t>18</a:t>
            </a:r>
            <a:r>
              <a:rPr lang="de-CH" dirty="0"/>
              <a:t> werde, erhalte ich meine </a:t>
            </a:r>
            <a:r>
              <a:rPr lang="de-CH" b="1" dirty="0"/>
              <a:t>erste Steuererklärung</a:t>
            </a:r>
            <a:r>
              <a:rPr lang="de-CH" dirty="0"/>
              <a:t>.</a:t>
            </a:r>
          </a:p>
          <a:p>
            <a:pPr lvl="1"/>
            <a:r>
              <a:rPr lang="de-CH" dirty="0"/>
              <a:t>Die </a:t>
            </a:r>
            <a:r>
              <a:rPr lang="de-CH" b="1" dirty="0"/>
              <a:t>Steuererklärung leitet das Steuerveranlagungsverfahren ein</a:t>
            </a:r>
            <a:r>
              <a:rPr lang="de-CH" dirty="0"/>
              <a:t>.</a:t>
            </a:r>
          </a:p>
          <a:p>
            <a:pPr lvl="1"/>
            <a:r>
              <a:rPr lang="de-CH" dirty="0"/>
              <a:t>Das Ausfüllen und Einreichen der Steuererklärung ist </a:t>
            </a:r>
            <a:r>
              <a:rPr lang="de-CH" b="1" dirty="0"/>
              <a:t>obligatorisch</a:t>
            </a:r>
            <a:r>
              <a:rPr lang="de-CH" dirty="0"/>
              <a:t>.</a:t>
            </a:r>
          </a:p>
          <a:p>
            <a:pPr lvl="1"/>
            <a:r>
              <a:rPr lang="de-CH" dirty="0"/>
              <a:t>Die </a:t>
            </a:r>
            <a:r>
              <a:rPr lang="de-CH" b="1" dirty="0"/>
              <a:t>Frist</a:t>
            </a:r>
            <a:r>
              <a:rPr lang="de-CH" dirty="0"/>
              <a:t> zum Einreichen der Steuererklärung steht auf meiner Steuererklärung. </a:t>
            </a:r>
            <a:br>
              <a:rPr lang="de-CH" dirty="0"/>
            </a:br>
            <a:r>
              <a:rPr lang="de-CH" dirty="0"/>
              <a:t>Es ist in den meisten Fällen der </a:t>
            </a:r>
            <a:r>
              <a:rPr lang="de-CH" b="1" dirty="0"/>
              <a:t>15. März</a:t>
            </a:r>
            <a:r>
              <a:rPr lang="de-CH" dirty="0"/>
              <a:t>.</a:t>
            </a:r>
          </a:p>
          <a:p>
            <a:pPr lvl="1"/>
            <a:r>
              <a:rPr lang="de-CH" dirty="0"/>
              <a:t>Die Frist kann verlängert werden, längstens bis zum 15. November</a:t>
            </a:r>
            <a:r>
              <a:rPr lang="de-CH" dirty="0" smtClean="0"/>
              <a:t>.</a:t>
            </a:r>
            <a:endParaRPr lang="de-CH" dirty="0"/>
          </a:p>
        </p:txBody>
      </p:sp>
    </p:spTree>
    <p:extLst>
      <p:ext uri="{BB962C8B-B14F-4D97-AF65-F5344CB8AC3E}">
        <p14:creationId xmlns:p14="http://schemas.microsoft.com/office/powerpoint/2010/main" val="1971247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CH" dirty="0" smtClean="0"/>
              <a:t>Kapitelübersicht</a:t>
            </a:r>
            <a:endParaRPr lang="de-CH" dirty="0"/>
          </a:p>
        </p:txBody>
      </p:sp>
      <p:sp>
        <p:nvSpPr>
          <p:cNvPr id="8" name="Inhaltsplatzhalter 7"/>
          <p:cNvSpPr>
            <a:spLocks noGrp="1"/>
          </p:cNvSpPr>
          <p:nvPr>
            <p:ph idx="1"/>
          </p:nvPr>
        </p:nvSpPr>
        <p:spPr/>
        <p:txBody>
          <a:bodyPr/>
          <a:lstStyle/>
          <a:p>
            <a:pPr lvl="1"/>
            <a:r>
              <a:rPr lang="de-CH" dirty="0"/>
              <a:t>Die Steuererklärung – ein Muss!	</a:t>
            </a:r>
          </a:p>
          <a:p>
            <a:pPr lvl="1"/>
            <a:r>
              <a:rPr lang="de-CH" dirty="0"/>
              <a:t>Warum schulde ich Steuern?</a:t>
            </a:r>
          </a:p>
          <a:p>
            <a:pPr lvl="1"/>
            <a:r>
              <a:rPr lang="de-CH" dirty="0"/>
              <a:t>Einkommens- und Vermögenssteuern</a:t>
            </a:r>
          </a:p>
          <a:p>
            <a:pPr lvl="1"/>
            <a:r>
              <a:rPr lang="de-CH" dirty="0"/>
              <a:t>Die Veranlagungsverfügung</a:t>
            </a:r>
          </a:p>
          <a:p>
            <a:pPr lvl="1"/>
            <a:r>
              <a:rPr lang="de-CH" dirty="0"/>
              <a:t>Wie wehre ich mich – Rechtsmittel</a:t>
            </a:r>
          </a:p>
          <a:p>
            <a:pPr lvl="1"/>
            <a:r>
              <a:rPr lang="de-CH" dirty="0"/>
              <a:t>Steuern bezahlen</a:t>
            </a:r>
          </a:p>
          <a:p>
            <a:endParaRPr lang="de-CH" dirty="0"/>
          </a:p>
        </p:txBody>
      </p:sp>
    </p:spTree>
    <p:extLst>
      <p:ext uri="{BB962C8B-B14F-4D97-AF65-F5344CB8AC3E}">
        <p14:creationId xmlns:p14="http://schemas.microsoft.com/office/powerpoint/2010/main" val="4609939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de-CH" dirty="0"/>
              <a:t>Warum schulde ich Steuern</a:t>
            </a:r>
            <a:r>
              <a:rPr lang="de-CH" dirty="0" smtClean="0"/>
              <a:t>?</a:t>
            </a:r>
            <a:endParaRPr lang="de-CH" dirty="0"/>
          </a:p>
        </p:txBody>
      </p:sp>
    </p:spTree>
    <p:extLst>
      <p:ext uri="{BB962C8B-B14F-4D97-AF65-F5344CB8AC3E}">
        <p14:creationId xmlns:p14="http://schemas.microsoft.com/office/powerpoint/2010/main" val="11221690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Wofür bezahlen wir Steuern?</a:t>
            </a:r>
            <a:endParaRPr lang="de-CH" dirty="0"/>
          </a:p>
        </p:txBody>
      </p:sp>
      <p:sp>
        <p:nvSpPr>
          <p:cNvPr id="8" name="Textplatzhalter 7"/>
          <p:cNvSpPr>
            <a:spLocks noGrp="1"/>
          </p:cNvSpPr>
          <p:nvPr>
            <p:ph type="body" sz="quarter" idx="13"/>
          </p:nvPr>
        </p:nvSpPr>
        <p:spPr/>
        <p:txBody>
          <a:bodyPr/>
          <a:lstStyle/>
          <a:p>
            <a:r>
              <a:rPr lang="de-CH" dirty="0" smtClean="0"/>
              <a:t>Welche </a:t>
            </a:r>
            <a:r>
              <a:rPr lang="de-CH" dirty="0"/>
              <a:t>Aufgaben erfüllt die Steuerverwaltung?</a:t>
            </a:r>
          </a:p>
        </p:txBody>
      </p:sp>
      <p:sp>
        <p:nvSpPr>
          <p:cNvPr id="6" name="Inhaltsplatzhalter 5"/>
          <p:cNvSpPr txBox="1">
            <a:spLocks/>
          </p:cNvSpPr>
          <p:nvPr/>
        </p:nvSpPr>
        <p:spPr>
          <a:xfrm>
            <a:off x="838201" y="2321496"/>
            <a:ext cx="5257800" cy="4536504"/>
          </a:xfrm>
          <a:prstGeom prst="rect">
            <a:avLst/>
          </a:prstGeom>
        </p:spPr>
        <p:txBody>
          <a:bodyPr vert="horz" lIns="0" tIns="0" rIns="0" bIns="0" rtlCol="0">
            <a:noAutofit/>
          </a:bodyPr>
          <a:lstStyle>
            <a:lvl1pPr marL="0" indent="0" algn="l" defTabSz="449263" rtl="0" eaLnBrk="1" latinLnBrk="0" hangingPunct="1">
              <a:lnSpc>
                <a:spcPct val="105000"/>
              </a:lnSpc>
              <a:spcBef>
                <a:spcPts val="0"/>
              </a:spcBef>
              <a:buFont typeface="Arial" panose="020B0604020202020204" pitchFamily="34" charset="0"/>
              <a:buNone/>
              <a:defRPr sz="2600" kern="1200">
                <a:solidFill>
                  <a:schemeClr val="tx1"/>
                </a:solidFill>
                <a:latin typeface="+mn-lt"/>
                <a:ea typeface="+mn-ea"/>
                <a:cs typeface="+mn-cs"/>
              </a:defRPr>
            </a:lvl1pPr>
            <a:lvl2pPr marL="357188" indent="-357188"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2pPr>
            <a:lvl3pPr marL="715963" indent="-358775"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3pPr>
            <a:lvl4pPr marL="1079500" indent="-363538"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4pPr>
            <a:lvl5pPr marL="1436688" indent="-357188"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b="1" dirty="0" smtClean="0"/>
              <a:t>Die Antworten liefern wir in einem kompakten Erklär-Film. </a:t>
            </a:r>
          </a:p>
          <a:p>
            <a:r>
              <a:rPr lang="de-CH" dirty="0" smtClean="0"/>
              <a:t>Das Maskottchen – der Steuerbär – begleitet Lena auf dem Tandem an verschiedene Schauplätze. </a:t>
            </a:r>
          </a:p>
          <a:p>
            <a:r>
              <a:rPr lang="de-CH" dirty="0" smtClean="0"/>
              <a:t>Vor Ort erklärt der Steuerbär Lena jeweils, für welche Zwecke die Steuergelder eingesetzt werden und welche Aufgaben die Kantonale Steuerverwaltung erfüllt.</a:t>
            </a:r>
            <a:endParaRPr lang="de-CH" dirty="0"/>
          </a:p>
        </p:txBody>
      </p:sp>
      <p:pic>
        <p:nvPicPr>
          <p:cNvPr id="5" name="Grafik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2183" y="2321496"/>
            <a:ext cx="4069929" cy="4066164"/>
          </a:xfrm>
          <a:prstGeom prst="rect">
            <a:avLst/>
          </a:prstGeom>
        </p:spPr>
      </p:pic>
    </p:spTree>
    <p:extLst>
      <p:ext uri="{BB962C8B-B14F-4D97-AF65-F5344CB8AC3E}">
        <p14:creationId xmlns:p14="http://schemas.microsoft.com/office/powerpoint/2010/main" val="40315387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Wie viel Geld wofür?</a:t>
            </a:r>
          </a:p>
        </p:txBody>
      </p:sp>
      <p:sp>
        <p:nvSpPr>
          <p:cNvPr id="6" name="Inhaltsplatzhalter 5"/>
          <p:cNvSpPr txBox="1">
            <a:spLocks/>
          </p:cNvSpPr>
          <p:nvPr/>
        </p:nvSpPr>
        <p:spPr>
          <a:xfrm>
            <a:off x="838200" y="1852613"/>
            <a:ext cx="4633586" cy="4536504"/>
          </a:xfrm>
          <a:prstGeom prst="rect">
            <a:avLst/>
          </a:prstGeom>
        </p:spPr>
        <p:txBody>
          <a:bodyPr vert="horz" lIns="0" tIns="0" rIns="0" bIns="0" rtlCol="0">
            <a:noAutofit/>
          </a:bodyPr>
          <a:lstStyle>
            <a:lvl1pPr marL="0" indent="0" algn="l" defTabSz="449263" rtl="0" eaLnBrk="1" latinLnBrk="0" hangingPunct="1">
              <a:lnSpc>
                <a:spcPct val="105000"/>
              </a:lnSpc>
              <a:spcBef>
                <a:spcPts val="0"/>
              </a:spcBef>
              <a:buFont typeface="Arial" panose="020B0604020202020204" pitchFamily="34" charset="0"/>
              <a:buNone/>
              <a:defRPr sz="2600" kern="1200">
                <a:solidFill>
                  <a:schemeClr val="tx1"/>
                </a:solidFill>
                <a:latin typeface="+mn-lt"/>
                <a:ea typeface="+mn-ea"/>
                <a:cs typeface="+mn-cs"/>
              </a:defRPr>
            </a:lvl1pPr>
            <a:lvl2pPr marL="357188" indent="-357188"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2pPr>
            <a:lvl3pPr marL="715963" indent="-358775"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3pPr>
            <a:lvl4pPr marL="1079500" indent="-363538"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4pPr>
            <a:lvl5pPr marL="1436688" indent="-357188"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b="1" dirty="0" smtClean="0"/>
              <a:t>Die Antworten liefern wir</a:t>
            </a:r>
            <a:br>
              <a:rPr lang="de-CH" b="1" dirty="0" smtClean="0"/>
            </a:br>
            <a:r>
              <a:rPr lang="de-CH" b="1" dirty="0" smtClean="0"/>
              <a:t>in einem kompakten</a:t>
            </a:r>
            <a:br>
              <a:rPr lang="de-CH" b="1" dirty="0" smtClean="0"/>
            </a:br>
            <a:r>
              <a:rPr lang="de-CH" b="1" dirty="0" smtClean="0"/>
              <a:t>Erklär-Film. </a:t>
            </a:r>
          </a:p>
          <a:p>
            <a:r>
              <a:rPr lang="de-CH" dirty="0"/>
              <a:t>Der Steuerbär begleitet Lena auf dem Tandem an verschiedene Schauplätze und erklärt, wofür Ihr Steuergeld verwendet wird.</a:t>
            </a:r>
          </a:p>
        </p:txBody>
      </p:sp>
      <p:pic>
        <p:nvPicPr>
          <p:cNvPr id="3" name="Grafik 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0432" y="1916834"/>
            <a:ext cx="5717249" cy="3218074"/>
          </a:xfrm>
          <a:prstGeom prst="rect">
            <a:avLst/>
          </a:prstGeom>
        </p:spPr>
      </p:pic>
    </p:spTree>
    <p:extLst>
      <p:ext uri="{BB962C8B-B14F-4D97-AF65-F5344CB8AC3E}">
        <p14:creationId xmlns:p14="http://schemas.microsoft.com/office/powerpoint/2010/main" val="33703694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nhaltsplatzhalt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147654" y="1196752"/>
            <a:ext cx="5570140" cy="5400601"/>
          </a:xfrm>
        </p:spPr>
      </p:pic>
      <p:sp>
        <p:nvSpPr>
          <p:cNvPr id="4" name="Titel 3"/>
          <p:cNvSpPr>
            <a:spLocks noGrp="1"/>
          </p:cNvSpPr>
          <p:nvPr>
            <p:ph type="title"/>
          </p:nvPr>
        </p:nvSpPr>
        <p:spPr/>
        <p:txBody>
          <a:bodyPr/>
          <a:lstStyle/>
          <a:p>
            <a:r>
              <a:rPr lang="de-CH" dirty="0"/>
              <a:t>Steuern decken </a:t>
            </a:r>
            <a:r>
              <a:rPr lang="de-CH" dirty="0" smtClean="0"/>
              <a:t>Staatsausgaben 1/2</a:t>
            </a:r>
            <a:endParaRPr lang="de-CH" sz="2600" dirty="0"/>
          </a:p>
        </p:txBody>
      </p:sp>
      <p:sp>
        <p:nvSpPr>
          <p:cNvPr id="8" name="Textplatzhalter 7"/>
          <p:cNvSpPr>
            <a:spLocks noGrp="1"/>
          </p:cNvSpPr>
          <p:nvPr>
            <p:ph type="body" sz="quarter" idx="13"/>
          </p:nvPr>
        </p:nvSpPr>
        <p:spPr/>
        <p:txBody>
          <a:bodyPr/>
          <a:lstStyle/>
          <a:p>
            <a:r>
              <a:rPr lang="de-CH" dirty="0"/>
              <a:t>Wie viel Geld wofür</a:t>
            </a:r>
            <a:r>
              <a:rPr lang="de-CH" dirty="0" smtClean="0"/>
              <a:t>?</a:t>
            </a:r>
            <a:endParaRPr lang="de-CH" dirty="0"/>
          </a:p>
        </p:txBody>
      </p:sp>
      <p:sp>
        <p:nvSpPr>
          <p:cNvPr id="10" name="Inhaltsplatzhalter 5"/>
          <p:cNvSpPr txBox="1">
            <a:spLocks/>
          </p:cNvSpPr>
          <p:nvPr/>
        </p:nvSpPr>
        <p:spPr>
          <a:xfrm>
            <a:off x="838201" y="2321496"/>
            <a:ext cx="5257800" cy="2331640"/>
          </a:xfrm>
          <a:prstGeom prst="rect">
            <a:avLst/>
          </a:prstGeom>
        </p:spPr>
        <p:txBody>
          <a:bodyPr vert="horz" lIns="0" tIns="0" rIns="0" bIns="0" rtlCol="0">
            <a:noAutofit/>
          </a:bodyPr>
          <a:lstStyle>
            <a:lvl1pPr marL="0" indent="0" algn="l" defTabSz="449263" rtl="0" eaLnBrk="1" latinLnBrk="0" hangingPunct="1">
              <a:lnSpc>
                <a:spcPct val="105000"/>
              </a:lnSpc>
              <a:spcBef>
                <a:spcPts val="0"/>
              </a:spcBef>
              <a:buFont typeface="Arial" panose="020B0604020202020204" pitchFamily="34" charset="0"/>
              <a:buNone/>
              <a:defRPr sz="2600" kern="1200">
                <a:solidFill>
                  <a:schemeClr val="tx1"/>
                </a:solidFill>
                <a:latin typeface="+mn-lt"/>
                <a:ea typeface="+mn-ea"/>
                <a:cs typeface="+mn-cs"/>
              </a:defRPr>
            </a:lvl1pPr>
            <a:lvl2pPr marL="357188" indent="-357188"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2pPr>
            <a:lvl3pPr marL="715963" indent="-358775"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3pPr>
            <a:lvl4pPr marL="1079500" indent="-363538"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4pPr>
            <a:lvl5pPr marL="1436688" indent="-357188"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dirty="0"/>
              <a:t>Die Grafik zeigt, wie viel </a:t>
            </a:r>
            <a:r>
              <a:rPr lang="de-CH" dirty="0" smtClean="0"/>
              <a:t>Geld</a:t>
            </a:r>
            <a:br>
              <a:rPr lang="de-CH" dirty="0" smtClean="0"/>
            </a:br>
            <a:r>
              <a:rPr lang="de-CH" dirty="0" smtClean="0"/>
              <a:t>von </a:t>
            </a:r>
            <a:r>
              <a:rPr lang="de-CH" dirty="0"/>
              <a:t>100 Franken, die der Kanton Bern ausgibt, an welche Aufgabengebiete geht.</a:t>
            </a:r>
          </a:p>
        </p:txBody>
      </p:sp>
    </p:spTree>
    <p:extLst>
      <p:ext uri="{BB962C8B-B14F-4D97-AF65-F5344CB8AC3E}">
        <p14:creationId xmlns:p14="http://schemas.microsoft.com/office/powerpoint/2010/main" val="21774670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Steuern decken </a:t>
            </a:r>
            <a:r>
              <a:rPr lang="de-CH" dirty="0" smtClean="0"/>
              <a:t>Staatsausgaben 2/2</a:t>
            </a:r>
            <a:endParaRPr lang="de-CH" dirty="0"/>
          </a:p>
        </p:txBody>
      </p:sp>
      <p:pic>
        <p:nvPicPr>
          <p:cNvPr id="5" name="Grafik 4"/>
          <p:cNvPicPr>
            <a:picLocks noChangeAspect="1"/>
          </p:cNvPicPr>
          <p:nvPr/>
        </p:nvPicPr>
        <p:blipFill>
          <a:blip r:embed="rId3"/>
          <a:stretch>
            <a:fillRect/>
          </a:stretch>
        </p:blipFill>
        <p:spPr>
          <a:xfrm>
            <a:off x="839788" y="1852613"/>
            <a:ext cx="6288120" cy="4719592"/>
          </a:xfrm>
          <a:prstGeom prst="rect">
            <a:avLst/>
          </a:prstGeom>
        </p:spPr>
      </p:pic>
      <p:pic>
        <p:nvPicPr>
          <p:cNvPr id="6" name="Grafik 5"/>
          <p:cNvPicPr>
            <a:picLocks noChangeAspect="1"/>
          </p:cNvPicPr>
          <p:nvPr/>
        </p:nvPicPr>
        <p:blipFill>
          <a:blip r:embed="rId4"/>
          <a:stretch>
            <a:fillRect/>
          </a:stretch>
        </p:blipFill>
        <p:spPr>
          <a:xfrm>
            <a:off x="7828514" y="1880661"/>
            <a:ext cx="4016277" cy="4688231"/>
          </a:xfrm>
          <a:prstGeom prst="rect">
            <a:avLst/>
          </a:prstGeom>
        </p:spPr>
      </p:pic>
    </p:spTree>
    <p:extLst>
      <p:ext uri="{BB962C8B-B14F-4D97-AF65-F5344CB8AC3E}">
        <p14:creationId xmlns:p14="http://schemas.microsoft.com/office/powerpoint/2010/main" val="19494429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Verteilung der </a:t>
            </a:r>
            <a:r>
              <a:rPr lang="de-CH" dirty="0" smtClean="0"/>
              <a:t>Steuererträge</a:t>
            </a:r>
            <a:endParaRPr lang="de-CH" dirty="0"/>
          </a:p>
        </p:txBody>
      </p:sp>
      <p:graphicFrame>
        <p:nvGraphicFramePr>
          <p:cNvPr id="6" name="Diagramm 5"/>
          <p:cNvGraphicFramePr/>
          <p:nvPr>
            <p:extLst>
              <p:ext uri="{D42A27DB-BD31-4B8C-83A1-F6EECF244321}">
                <p14:modId xmlns:p14="http://schemas.microsoft.com/office/powerpoint/2010/main" val="3009309926"/>
              </p:ext>
            </p:extLst>
          </p:nvPr>
        </p:nvGraphicFramePr>
        <p:xfrm>
          <a:off x="-528736" y="1694304"/>
          <a:ext cx="7344816" cy="4896546"/>
        </p:xfrm>
        <a:graphic>
          <a:graphicData uri="http://schemas.openxmlformats.org/drawingml/2006/chart">
            <c:chart xmlns:c="http://schemas.openxmlformats.org/drawingml/2006/chart" xmlns:r="http://schemas.openxmlformats.org/officeDocument/2006/relationships" r:id="rId3"/>
          </a:graphicData>
        </a:graphic>
      </p:graphicFrame>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096" y="1749782"/>
            <a:ext cx="10848528" cy="4945324"/>
          </a:xfrm>
          <a:prstGeom prst="rect">
            <a:avLst/>
          </a:prstGeom>
        </p:spPr>
      </p:pic>
    </p:spTree>
    <p:extLst>
      <p:ext uri="{BB962C8B-B14F-4D97-AF65-F5344CB8AC3E}">
        <p14:creationId xmlns:p14="http://schemas.microsoft.com/office/powerpoint/2010/main" val="15144908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a:t>Wer muss Steuern bezahlen?</a:t>
            </a:r>
          </a:p>
        </p:txBody>
      </p:sp>
      <p:sp>
        <p:nvSpPr>
          <p:cNvPr id="6" name="Inhaltsplatzhalter 5"/>
          <p:cNvSpPr>
            <a:spLocks noGrp="1"/>
          </p:cNvSpPr>
          <p:nvPr>
            <p:ph idx="1"/>
          </p:nvPr>
        </p:nvSpPr>
        <p:spPr/>
        <p:txBody>
          <a:bodyPr/>
          <a:lstStyle/>
          <a:p>
            <a:pPr lvl="1"/>
            <a:r>
              <a:rPr lang="de-CH" dirty="0"/>
              <a:t>im Grundsatz: alle </a:t>
            </a:r>
            <a:r>
              <a:rPr lang="de-CH" b="1" dirty="0"/>
              <a:t>Privatpersonen</a:t>
            </a:r>
            <a:r>
              <a:rPr lang="de-CH" dirty="0"/>
              <a:t> (natürlichen Personen)</a:t>
            </a:r>
            <a:br>
              <a:rPr lang="de-CH" dirty="0"/>
            </a:br>
            <a:r>
              <a:rPr lang="de-CH" dirty="0"/>
              <a:t>also auch Studierende, Pensionierte, Sozialhilfebezüger/-innen sowie alle selbstständig Erwerbstätigen wie Ärztinnen/Ärzte, Anwältinnen/Anwälte, Handwerker/-innen.</a:t>
            </a:r>
          </a:p>
          <a:p>
            <a:pPr lvl="1"/>
            <a:r>
              <a:rPr lang="de-CH" b="1" dirty="0"/>
              <a:t>Juristische Personen</a:t>
            </a:r>
            <a:r>
              <a:rPr lang="de-CH" dirty="0"/>
              <a:t> </a:t>
            </a:r>
            <a:r>
              <a:rPr lang="de-CH" dirty="0" smtClean="0"/>
              <a:t>(z.B. </a:t>
            </a:r>
            <a:r>
              <a:rPr lang="de-CH" dirty="0"/>
              <a:t>Aktiengesellschaften (AG</a:t>
            </a:r>
            <a:r>
              <a:rPr lang="de-CH" dirty="0" smtClean="0"/>
              <a:t>),</a:t>
            </a:r>
            <a:br>
              <a:rPr lang="de-CH" dirty="0" smtClean="0"/>
            </a:br>
            <a:r>
              <a:rPr lang="de-CH" dirty="0" smtClean="0"/>
              <a:t>aber </a:t>
            </a:r>
            <a:r>
              <a:rPr lang="de-CH" dirty="0"/>
              <a:t>auch </a:t>
            </a:r>
            <a:r>
              <a:rPr lang="de-CH" dirty="0" smtClean="0"/>
              <a:t>Vereine)</a:t>
            </a:r>
            <a:endParaRPr lang="de-CH" dirty="0"/>
          </a:p>
          <a:p>
            <a:pPr marL="0" lvl="1" indent="0">
              <a:buNone/>
            </a:pPr>
            <a:endParaRPr lang="de-CH" dirty="0"/>
          </a:p>
        </p:txBody>
      </p:sp>
    </p:spTree>
    <p:extLst>
      <p:ext uri="{BB962C8B-B14F-4D97-AF65-F5344CB8AC3E}">
        <p14:creationId xmlns:p14="http://schemas.microsoft.com/office/powerpoint/2010/main" val="29124245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Weshalb sind Steuern geschuldet?</a:t>
            </a:r>
          </a:p>
        </p:txBody>
      </p:sp>
      <p:sp>
        <p:nvSpPr>
          <p:cNvPr id="3" name="Inhaltsplatzhalter 2"/>
          <p:cNvSpPr>
            <a:spLocks noGrp="1"/>
          </p:cNvSpPr>
          <p:nvPr>
            <p:ph idx="1"/>
          </p:nvPr>
        </p:nvSpPr>
        <p:spPr/>
        <p:txBody>
          <a:bodyPr/>
          <a:lstStyle/>
          <a:p>
            <a:pPr lvl="1"/>
            <a:r>
              <a:rPr lang="de-CH" dirty="0"/>
              <a:t>Steuern sind im Gegensatz zu Gebühren unabhängig davon geschuldet, welche Leistungen des Staates in Anspruch genommen werden.</a:t>
            </a:r>
          </a:p>
          <a:p>
            <a:pPr lvl="1"/>
            <a:r>
              <a:rPr lang="de-CH" dirty="0"/>
              <a:t>Die Steuer wird zur Deckung des allgemeinen Finanzbedarfes erhoben.</a:t>
            </a:r>
          </a:p>
          <a:p>
            <a:pPr lvl="1"/>
            <a:r>
              <a:rPr lang="de-CH" dirty="0"/>
              <a:t>Die Steuer ist eine Geldleistung.</a:t>
            </a:r>
          </a:p>
          <a:p>
            <a:pPr lvl="1"/>
            <a:r>
              <a:rPr lang="de-CH" dirty="0"/>
              <a:t>Ermächtigt zur Steuererhebung sind der Bund und/oder der Kanton und/oder ein durch ihn ermächtigtes Gemeinwesen, </a:t>
            </a:r>
            <a:r>
              <a:rPr lang="de-CH" dirty="0" smtClean="0"/>
              <a:t>z.B</a:t>
            </a:r>
            <a:r>
              <a:rPr lang="de-CH" dirty="0"/>
              <a:t>. Einwohnergemeinde, Kirchgemeinde.</a:t>
            </a:r>
          </a:p>
          <a:p>
            <a:pPr lvl="1"/>
            <a:r>
              <a:rPr lang="de-CH" dirty="0"/>
              <a:t>Die Steuer ist meist da geschuldet, wo du am 31.12. eines Jahres wohnst</a:t>
            </a:r>
            <a:r>
              <a:rPr lang="de-CH" dirty="0" smtClean="0"/>
              <a:t>.</a:t>
            </a:r>
            <a:endParaRPr lang="de-CH" dirty="0"/>
          </a:p>
        </p:txBody>
      </p:sp>
    </p:spTree>
    <p:extLst>
      <p:ext uri="{BB962C8B-B14F-4D97-AF65-F5344CB8AC3E}">
        <p14:creationId xmlns:p14="http://schemas.microsoft.com/office/powerpoint/2010/main" val="6021547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Wem schulden wir Steuern?</a:t>
            </a:r>
          </a:p>
        </p:txBody>
      </p:sp>
      <p:sp>
        <p:nvSpPr>
          <p:cNvPr id="13" name="Inhaltsplatzhalter 12"/>
          <p:cNvSpPr>
            <a:spLocks noGrp="1"/>
          </p:cNvSpPr>
          <p:nvPr>
            <p:ph idx="1"/>
          </p:nvPr>
        </p:nvSpPr>
        <p:spPr/>
        <p:txBody>
          <a:bodyPr/>
          <a:lstStyle/>
          <a:p>
            <a:r>
              <a:rPr lang="de-CH" b="1" dirty="0"/>
              <a:t>Bund</a:t>
            </a:r>
          </a:p>
          <a:p>
            <a:r>
              <a:rPr lang="de-CH" dirty="0"/>
              <a:t>Erhebt diejenigen </a:t>
            </a:r>
            <a:r>
              <a:rPr lang="de-CH" dirty="0" smtClean="0"/>
              <a:t>Steuern, die </a:t>
            </a:r>
            <a:r>
              <a:rPr lang="de-CH" dirty="0"/>
              <a:t>ihm gemäss der Bundesverfassung zustehen</a:t>
            </a:r>
            <a:r>
              <a:rPr lang="de-CH" dirty="0" smtClean="0"/>
              <a:t>.</a:t>
            </a:r>
          </a:p>
          <a:p>
            <a:endParaRPr lang="de-CH" dirty="0"/>
          </a:p>
          <a:p>
            <a:r>
              <a:rPr lang="de-CH" b="1" dirty="0"/>
              <a:t>Kantone</a:t>
            </a:r>
          </a:p>
          <a:p>
            <a:r>
              <a:rPr lang="de-CH" dirty="0"/>
              <a:t>Können alle Steuern </a:t>
            </a:r>
            <a:r>
              <a:rPr lang="de-CH" dirty="0" smtClean="0"/>
              <a:t>erheben, welche </a:t>
            </a:r>
            <a:r>
              <a:rPr lang="de-CH" dirty="0"/>
              <a:t>nicht gemäss Bundesverfassung ausschliesslich durch dem Bund zustehen</a:t>
            </a:r>
            <a:r>
              <a:rPr lang="de-CH" dirty="0" smtClean="0"/>
              <a:t>.</a:t>
            </a:r>
          </a:p>
          <a:p>
            <a:endParaRPr lang="de-CH" dirty="0"/>
          </a:p>
          <a:p>
            <a:r>
              <a:rPr lang="de-CH" b="1" dirty="0"/>
              <a:t>Gemeinden</a:t>
            </a:r>
          </a:p>
          <a:p>
            <a:r>
              <a:rPr lang="de-CH" dirty="0"/>
              <a:t>Dürfen nur diejenigen Steuern </a:t>
            </a:r>
            <a:r>
              <a:rPr lang="de-CH" dirty="0" smtClean="0"/>
              <a:t>erheben,</a:t>
            </a:r>
            <a:br>
              <a:rPr lang="de-CH" dirty="0" smtClean="0"/>
            </a:br>
            <a:r>
              <a:rPr lang="de-CH" dirty="0" smtClean="0"/>
              <a:t>welche </a:t>
            </a:r>
            <a:r>
              <a:rPr lang="de-CH" dirty="0"/>
              <a:t>ihnen die Kantonsverfassung erlaubt. </a:t>
            </a:r>
          </a:p>
        </p:txBody>
      </p:sp>
    </p:spTree>
    <p:extLst>
      <p:ext uri="{BB962C8B-B14F-4D97-AF65-F5344CB8AC3E}">
        <p14:creationId xmlns:p14="http://schemas.microsoft.com/office/powerpoint/2010/main" val="42939943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Steuern: Wichtigste </a:t>
            </a:r>
            <a:r>
              <a:rPr lang="de-CH" dirty="0" smtClean="0"/>
              <a:t>Punkte</a:t>
            </a:r>
            <a:endParaRPr lang="de-CH" dirty="0"/>
          </a:p>
        </p:txBody>
      </p:sp>
      <p:sp>
        <p:nvSpPr>
          <p:cNvPr id="3" name="Inhaltsplatzhalter 2"/>
          <p:cNvSpPr>
            <a:spLocks noGrp="1"/>
          </p:cNvSpPr>
          <p:nvPr>
            <p:ph idx="1"/>
          </p:nvPr>
        </p:nvSpPr>
        <p:spPr/>
        <p:txBody>
          <a:bodyPr/>
          <a:lstStyle/>
          <a:p>
            <a:r>
              <a:rPr lang="de-CH" dirty="0"/>
              <a:t>Merke: </a:t>
            </a:r>
          </a:p>
          <a:p>
            <a:pPr lvl="1"/>
            <a:r>
              <a:rPr lang="de-CH" dirty="0"/>
              <a:t>Steuern decken einen Grossteil der Staatsausgaben.</a:t>
            </a:r>
          </a:p>
          <a:p>
            <a:pPr lvl="1"/>
            <a:r>
              <a:rPr lang="de-CH" dirty="0"/>
              <a:t>Die allermeisten natürlichen und juristischen Personen schulden Steuern.</a:t>
            </a:r>
          </a:p>
          <a:p>
            <a:pPr lvl="1"/>
            <a:r>
              <a:rPr lang="de-CH" dirty="0"/>
              <a:t>Bund, Kantone und Gemeinden erheben Steuern.</a:t>
            </a:r>
          </a:p>
          <a:p>
            <a:endParaRPr lang="de-CH" dirty="0"/>
          </a:p>
        </p:txBody>
      </p:sp>
    </p:spTree>
    <p:extLst>
      <p:ext uri="{BB962C8B-B14F-4D97-AF65-F5344CB8AC3E}">
        <p14:creationId xmlns:p14="http://schemas.microsoft.com/office/powerpoint/2010/main" val="535465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839787" y="2132855"/>
            <a:ext cx="10982325" cy="2592289"/>
          </a:xfrm>
        </p:spPr>
        <p:txBody>
          <a:bodyPr anchor="t" anchorCtr="0"/>
          <a:lstStyle/>
          <a:p>
            <a:r>
              <a:rPr lang="de-CH" dirty="0" smtClean="0"/>
              <a:t>Die </a:t>
            </a:r>
            <a:r>
              <a:rPr lang="de-CH" dirty="0"/>
              <a:t>Steuererklärung – ein Muss!</a:t>
            </a:r>
          </a:p>
        </p:txBody>
      </p:sp>
    </p:spTree>
    <p:extLst>
      <p:ext uri="{BB962C8B-B14F-4D97-AF65-F5344CB8AC3E}">
        <p14:creationId xmlns:p14="http://schemas.microsoft.com/office/powerpoint/2010/main" val="865927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839787" y="2132855"/>
            <a:ext cx="10982325" cy="735293"/>
          </a:xfrm>
        </p:spPr>
        <p:txBody>
          <a:bodyPr/>
          <a:lstStyle/>
          <a:p>
            <a:r>
              <a:rPr lang="de-CH" dirty="0"/>
              <a:t>Einkommens- und </a:t>
            </a:r>
            <a:r>
              <a:rPr lang="de-CH" dirty="0" smtClean="0"/>
              <a:t>Vermögenssteuern</a:t>
            </a:r>
            <a:endParaRPr lang="de-CH" dirty="0"/>
          </a:p>
        </p:txBody>
      </p:sp>
    </p:spTree>
    <p:extLst>
      <p:ext uri="{BB962C8B-B14F-4D97-AF65-F5344CB8AC3E}">
        <p14:creationId xmlns:p14="http://schemas.microsoft.com/office/powerpoint/2010/main" val="3743839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38200" y="1071564"/>
            <a:ext cx="10983913" cy="1133300"/>
          </a:xfrm>
        </p:spPr>
        <p:txBody>
          <a:bodyPr/>
          <a:lstStyle/>
          <a:p>
            <a:r>
              <a:rPr lang="de-CH" dirty="0"/>
              <a:t>Steuererklärung führt zur Einkommens- und Vermögenssteuer</a:t>
            </a:r>
          </a:p>
        </p:txBody>
      </p:sp>
      <p:sp>
        <p:nvSpPr>
          <p:cNvPr id="5" name="Inhaltsplatzhalter 4"/>
          <p:cNvSpPr>
            <a:spLocks noGrp="1"/>
          </p:cNvSpPr>
          <p:nvPr>
            <p:ph idx="1"/>
          </p:nvPr>
        </p:nvSpPr>
        <p:spPr/>
        <p:txBody>
          <a:bodyPr/>
          <a:lstStyle/>
          <a:p>
            <a:pPr lvl="1"/>
            <a:r>
              <a:rPr lang="de-CH" dirty="0"/>
              <a:t>Die Steuerveranlagung für Privatpersonen (wozu auch </a:t>
            </a:r>
            <a:r>
              <a:rPr lang="de-CH" dirty="0" smtClean="0"/>
              <a:t>du gehörst) </a:t>
            </a:r>
            <a:r>
              <a:rPr lang="de-CH" dirty="0"/>
              <a:t>setzt die Einkommens- und Vermögenssteuern fest.</a:t>
            </a:r>
          </a:p>
          <a:p>
            <a:pPr lvl="1"/>
            <a:r>
              <a:rPr lang="de-CH" dirty="0"/>
              <a:t>Die </a:t>
            </a:r>
            <a:r>
              <a:rPr lang="de-CH" b="1" dirty="0"/>
              <a:t>Einkommenssteuer</a:t>
            </a:r>
            <a:r>
              <a:rPr lang="de-CH" dirty="0"/>
              <a:t> besteuert, was dir zufliesst </a:t>
            </a:r>
            <a:r>
              <a:rPr lang="de-CH" dirty="0" smtClean="0"/>
              <a:t>(z.B. </a:t>
            </a:r>
            <a:r>
              <a:rPr lang="de-CH" dirty="0"/>
              <a:t>Lohn).</a:t>
            </a:r>
          </a:p>
          <a:p>
            <a:pPr lvl="1"/>
            <a:r>
              <a:rPr lang="de-CH" dirty="0"/>
              <a:t>Die </a:t>
            </a:r>
            <a:r>
              <a:rPr lang="de-CH" b="1" dirty="0"/>
              <a:t>Vermögenssteuer</a:t>
            </a:r>
            <a:r>
              <a:rPr lang="de-CH" dirty="0"/>
              <a:t> </a:t>
            </a:r>
            <a:r>
              <a:rPr lang="de-CH" dirty="0" smtClean="0"/>
              <a:t>besteuert dein Eigentum (z.B. Bankkonto),</a:t>
            </a:r>
            <a:br>
              <a:rPr lang="de-CH" dirty="0" smtClean="0"/>
            </a:br>
            <a:r>
              <a:rPr lang="de-CH" dirty="0" smtClean="0"/>
              <a:t>also das, was </a:t>
            </a:r>
            <a:r>
              <a:rPr lang="de-CH" dirty="0"/>
              <a:t>dir </a:t>
            </a:r>
            <a:r>
              <a:rPr lang="de-CH" dirty="0" smtClean="0"/>
              <a:t>gehört.</a:t>
            </a:r>
            <a:br>
              <a:rPr lang="de-CH" dirty="0" smtClean="0"/>
            </a:br>
            <a:r>
              <a:rPr lang="de-CH" dirty="0" smtClean="0"/>
              <a:t>Nicht dazu gehören:</a:t>
            </a:r>
          </a:p>
          <a:p>
            <a:pPr lvl="2"/>
            <a:r>
              <a:rPr lang="de-CH" dirty="0" smtClean="0"/>
              <a:t>Hausrat </a:t>
            </a:r>
            <a:r>
              <a:rPr lang="de-CH" dirty="0"/>
              <a:t>(Kochgegenstände)</a:t>
            </a:r>
          </a:p>
          <a:p>
            <a:pPr lvl="2"/>
            <a:r>
              <a:rPr lang="de-CH" dirty="0"/>
              <a:t>persönliche Gebrauchsgegenstände (Möbel)</a:t>
            </a:r>
          </a:p>
          <a:p>
            <a:pPr lvl="2"/>
            <a:r>
              <a:rPr lang="de-CH" dirty="0" smtClean="0"/>
              <a:t>Kleider, Velo, Computer usw</a:t>
            </a:r>
            <a:r>
              <a:rPr lang="de-CH" dirty="0"/>
              <a:t>.</a:t>
            </a:r>
          </a:p>
          <a:p>
            <a:pPr lvl="1"/>
            <a:endParaRPr lang="de-CH" dirty="0"/>
          </a:p>
        </p:txBody>
      </p:sp>
    </p:spTree>
    <p:extLst>
      <p:ext uri="{BB962C8B-B14F-4D97-AF65-F5344CB8AC3E}">
        <p14:creationId xmlns:p14="http://schemas.microsoft.com/office/powerpoint/2010/main" val="624078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a:t>Einkommenssteuer Privatpersonen</a:t>
            </a:r>
          </a:p>
        </p:txBody>
      </p:sp>
      <p:graphicFrame>
        <p:nvGraphicFramePr>
          <p:cNvPr id="4" name="Diagramm 3"/>
          <p:cNvGraphicFramePr/>
          <p:nvPr>
            <p:extLst>
              <p:ext uri="{D42A27DB-BD31-4B8C-83A1-F6EECF244321}">
                <p14:modId xmlns:p14="http://schemas.microsoft.com/office/powerpoint/2010/main" val="3175475709"/>
              </p:ext>
            </p:extLst>
          </p:nvPr>
        </p:nvGraphicFramePr>
        <p:xfrm>
          <a:off x="1775520" y="1852546"/>
          <a:ext cx="10046593" cy="46727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feld 2"/>
          <p:cNvSpPr txBox="1"/>
          <p:nvPr/>
        </p:nvSpPr>
        <p:spPr>
          <a:xfrm>
            <a:off x="838200" y="3068960"/>
            <a:ext cx="935732" cy="864096"/>
          </a:xfrm>
          <a:prstGeom prst="rect">
            <a:avLst/>
          </a:prstGeom>
          <a:noFill/>
        </p:spPr>
        <p:txBody>
          <a:bodyPr wrap="square" lIns="0" tIns="0" rIns="0" bIns="0" rtlCol="0" anchor="ctr" anchorCtr="0">
            <a:noAutofit/>
          </a:bodyPr>
          <a:lstStyle/>
          <a:p>
            <a:r>
              <a:rPr lang="de-CH" sz="4800" b="1" dirty="0" smtClean="0"/>
              <a:t>–</a:t>
            </a:r>
          </a:p>
        </p:txBody>
      </p:sp>
      <p:sp>
        <p:nvSpPr>
          <p:cNvPr id="7" name="Textfeld 6"/>
          <p:cNvSpPr txBox="1"/>
          <p:nvPr/>
        </p:nvSpPr>
        <p:spPr>
          <a:xfrm>
            <a:off x="838200" y="4365104"/>
            <a:ext cx="935732" cy="864096"/>
          </a:xfrm>
          <a:prstGeom prst="rect">
            <a:avLst/>
          </a:prstGeom>
          <a:noFill/>
        </p:spPr>
        <p:txBody>
          <a:bodyPr wrap="square" lIns="0" tIns="0" rIns="0" bIns="0" rtlCol="0" anchor="ctr" anchorCtr="0">
            <a:noAutofit/>
          </a:bodyPr>
          <a:lstStyle/>
          <a:p>
            <a:r>
              <a:rPr lang="de-CH" sz="4800" b="1" dirty="0" smtClean="0"/>
              <a:t>–</a:t>
            </a:r>
          </a:p>
        </p:txBody>
      </p:sp>
      <p:sp>
        <p:nvSpPr>
          <p:cNvPr id="8" name="Textfeld 7"/>
          <p:cNvSpPr txBox="1"/>
          <p:nvPr/>
        </p:nvSpPr>
        <p:spPr>
          <a:xfrm>
            <a:off x="838200" y="5661248"/>
            <a:ext cx="935732" cy="864096"/>
          </a:xfrm>
          <a:prstGeom prst="rect">
            <a:avLst/>
          </a:prstGeom>
          <a:noFill/>
        </p:spPr>
        <p:txBody>
          <a:bodyPr wrap="square" lIns="0" tIns="0" rIns="0" bIns="0" rtlCol="0" anchor="ctr" anchorCtr="0">
            <a:noAutofit/>
          </a:bodyPr>
          <a:lstStyle/>
          <a:p>
            <a:r>
              <a:rPr lang="de-CH" sz="4800" b="1" dirty="0" smtClean="0"/>
              <a:t>=</a:t>
            </a:r>
          </a:p>
        </p:txBody>
      </p:sp>
    </p:spTree>
    <p:extLst>
      <p:ext uri="{BB962C8B-B14F-4D97-AF65-F5344CB8AC3E}">
        <p14:creationId xmlns:p14="http://schemas.microsoft.com/office/powerpoint/2010/main" val="19768387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Bruttoeinkommen</a:t>
            </a:r>
          </a:p>
        </p:txBody>
      </p:sp>
      <p:sp>
        <p:nvSpPr>
          <p:cNvPr id="3" name="Inhaltsplatzhalter 2"/>
          <p:cNvSpPr>
            <a:spLocks noGrp="1"/>
          </p:cNvSpPr>
          <p:nvPr>
            <p:ph idx="1"/>
          </p:nvPr>
        </p:nvSpPr>
        <p:spPr/>
        <p:txBody>
          <a:bodyPr/>
          <a:lstStyle/>
          <a:p>
            <a:r>
              <a:rPr lang="de-CH" b="1" dirty="0"/>
              <a:t>Grundsatz: </a:t>
            </a:r>
            <a:r>
              <a:rPr lang="de-CH" dirty="0"/>
              <a:t>Alle Einkünfte mit einigen Ausnahmen</a:t>
            </a:r>
          </a:p>
          <a:p>
            <a:r>
              <a:rPr lang="de-CH" dirty="0"/>
              <a:t> </a:t>
            </a:r>
          </a:p>
          <a:p>
            <a:r>
              <a:rPr lang="de-CH" dirty="0" smtClean="0"/>
              <a:t>Sechs </a:t>
            </a:r>
            <a:r>
              <a:rPr lang="de-CH" dirty="0"/>
              <a:t>Kategorien von Einkommen:</a:t>
            </a:r>
          </a:p>
          <a:p>
            <a:pPr lvl="1"/>
            <a:r>
              <a:rPr lang="de-CH" dirty="0"/>
              <a:t>Einkünfte aus unselbstständiger Erwerbstätigkeit </a:t>
            </a:r>
          </a:p>
          <a:p>
            <a:pPr lvl="1"/>
            <a:r>
              <a:rPr lang="de-CH" dirty="0"/>
              <a:t>Einkünfte aus selbstständiger Erwerbstätigkeit </a:t>
            </a:r>
          </a:p>
          <a:p>
            <a:pPr lvl="1"/>
            <a:r>
              <a:rPr lang="de-CH" dirty="0"/>
              <a:t>Einkünfte aus beweglichem und unbeweglichem Vermögen</a:t>
            </a:r>
          </a:p>
          <a:p>
            <a:pPr lvl="1"/>
            <a:r>
              <a:rPr lang="de-CH" dirty="0"/>
              <a:t>Einkünfte aus Vorsorge </a:t>
            </a:r>
          </a:p>
          <a:p>
            <a:pPr lvl="1"/>
            <a:r>
              <a:rPr lang="de-CH" dirty="0"/>
              <a:t>Übrige Einkünfte </a:t>
            </a:r>
          </a:p>
          <a:p>
            <a:pPr lvl="1"/>
            <a:r>
              <a:rPr lang="de-CH" dirty="0"/>
              <a:t>Steuerfreie Einkünfte</a:t>
            </a:r>
          </a:p>
          <a:p>
            <a:endParaRPr lang="de-CH" dirty="0"/>
          </a:p>
          <a:p>
            <a:endParaRPr lang="de-CH" dirty="0"/>
          </a:p>
        </p:txBody>
      </p:sp>
    </p:spTree>
    <p:extLst>
      <p:ext uri="{BB962C8B-B14F-4D97-AF65-F5344CB8AC3E}">
        <p14:creationId xmlns:p14="http://schemas.microsoft.com/office/powerpoint/2010/main" val="4682387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Gewinnungskosten</a:t>
            </a:r>
          </a:p>
        </p:txBody>
      </p:sp>
      <p:sp>
        <p:nvSpPr>
          <p:cNvPr id="3" name="Inhaltsplatzhalter 2"/>
          <p:cNvSpPr>
            <a:spLocks noGrp="1"/>
          </p:cNvSpPr>
          <p:nvPr>
            <p:ph idx="1"/>
          </p:nvPr>
        </p:nvSpPr>
        <p:spPr/>
        <p:txBody>
          <a:bodyPr/>
          <a:lstStyle/>
          <a:p>
            <a:r>
              <a:rPr lang="de-CH" b="1" dirty="0"/>
              <a:t>Grundsatz: </a:t>
            </a:r>
            <a:r>
              <a:rPr lang="de-CH" dirty="0"/>
              <a:t>Aufwendungen und allgemeine Abzüge (Art. 30 </a:t>
            </a:r>
            <a:r>
              <a:rPr lang="de-CH" dirty="0" err="1"/>
              <a:t>StG</a:t>
            </a:r>
            <a:r>
              <a:rPr lang="de-CH" dirty="0" smtClean="0"/>
              <a:t>)</a:t>
            </a:r>
          </a:p>
          <a:p>
            <a:endParaRPr lang="de-CH" dirty="0"/>
          </a:p>
          <a:p>
            <a:r>
              <a:rPr lang="de-CH" dirty="0"/>
              <a:t>Drei Kategorien von </a:t>
            </a:r>
            <a:r>
              <a:rPr lang="de-CH" dirty="0" smtClean="0"/>
              <a:t>Gewinnungskosten:</a:t>
            </a:r>
            <a:endParaRPr lang="de-CH" dirty="0"/>
          </a:p>
          <a:p>
            <a:pPr lvl="1"/>
            <a:r>
              <a:rPr lang="de-CH" dirty="0"/>
              <a:t>Berufskosten bei unselbstständiger Erwerbstätigkeit (Art. 31 </a:t>
            </a:r>
            <a:r>
              <a:rPr lang="de-CH" dirty="0" err="1"/>
              <a:t>StG</a:t>
            </a:r>
            <a:r>
              <a:rPr lang="de-CH" dirty="0"/>
              <a:t>)</a:t>
            </a:r>
          </a:p>
          <a:p>
            <a:pPr lvl="1"/>
            <a:r>
              <a:rPr lang="de-CH" dirty="0"/>
              <a:t>Aufwendungen bei selbstständiger Erwerbstätigkeit (Art. 32 </a:t>
            </a:r>
            <a:r>
              <a:rPr lang="de-CH" dirty="0" smtClean="0"/>
              <a:t>– </a:t>
            </a:r>
            <a:r>
              <a:rPr lang="de-CH" dirty="0"/>
              <a:t>35 </a:t>
            </a:r>
            <a:r>
              <a:rPr lang="de-CH" dirty="0" err="1"/>
              <a:t>StG</a:t>
            </a:r>
            <a:r>
              <a:rPr lang="de-CH" dirty="0"/>
              <a:t>)</a:t>
            </a:r>
          </a:p>
          <a:p>
            <a:pPr lvl="1"/>
            <a:r>
              <a:rPr lang="de-CH" dirty="0"/>
              <a:t>Aufwendungen für bewegliches und unbewegliches Vermögen (Art. 36 und 37 </a:t>
            </a:r>
            <a:r>
              <a:rPr lang="de-CH" dirty="0" err="1"/>
              <a:t>StG</a:t>
            </a:r>
            <a:r>
              <a:rPr lang="de-CH" dirty="0"/>
              <a:t>)</a:t>
            </a:r>
          </a:p>
          <a:p>
            <a:endParaRPr lang="de-CH" dirty="0"/>
          </a:p>
        </p:txBody>
      </p:sp>
    </p:spTree>
    <p:extLst>
      <p:ext uri="{BB962C8B-B14F-4D97-AF65-F5344CB8AC3E}">
        <p14:creationId xmlns:p14="http://schemas.microsoft.com/office/powerpoint/2010/main" val="5980349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Berufskosten bei Privatpersonen </a:t>
            </a:r>
          </a:p>
        </p:txBody>
      </p:sp>
      <p:sp>
        <p:nvSpPr>
          <p:cNvPr id="3" name="Inhaltsplatzhalter 2"/>
          <p:cNvSpPr>
            <a:spLocks noGrp="1"/>
          </p:cNvSpPr>
          <p:nvPr>
            <p:ph idx="1"/>
          </p:nvPr>
        </p:nvSpPr>
        <p:spPr/>
        <p:txBody>
          <a:bodyPr/>
          <a:lstStyle/>
          <a:p>
            <a:pPr lvl="1"/>
            <a:r>
              <a:rPr lang="de-CH" dirty="0"/>
              <a:t>Fahrkosten</a:t>
            </a:r>
          </a:p>
          <a:p>
            <a:pPr lvl="1"/>
            <a:r>
              <a:rPr lang="de-CH" dirty="0"/>
              <a:t>Verpflegungskosten</a:t>
            </a:r>
          </a:p>
          <a:p>
            <a:pPr lvl="1"/>
            <a:r>
              <a:rPr lang="de-CH" dirty="0"/>
              <a:t>Beiträge an Berufsverbände</a:t>
            </a:r>
          </a:p>
          <a:p>
            <a:pPr lvl="1"/>
            <a:r>
              <a:rPr lang="de-CH" dirty="0"/>
              <a:t>Übrige</a:t>
            </a:r>
          </a:p>
          <a:p>
            <a:pPr marL="0" lvl="1" indent="0">
              <a:buNone/>
            </a:pPr>
            <a:endParaRPr lang="de-CH" dirty="0"/>
          </a:p>
        </p:txBody>
      </p:sp>
    </p:spTree>
    <p:extLst>
      <p:ext uri="{BB962C8B-B14F-4D97-AF65-F5344CB8AC3E}">
        <p14:creationId xmlns:p14="http://schemas.microsoft.com/office/powerpoint/2010/main" val="31980935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Allgemeine Abzüge</a:t>
            </a:r>
          </a:p>
        </p:txBody>
      </p:sp>
      <p:sp>
        <p:nvSpPr>
          <p:cNvPr id="3" name="Inhaltsplatzhalter 2"/>
          <p:cNvSpPr>
            <a:spLocks noGrp="1"/>
          </p:cNvSpPr>
          <p:nvPr>
            <p:ph idx="1"/>
          </p:nvPr>
        </p:nvSpPr>
        <p:spPr/>
        <p:txBody>
          <a:bodyPr/>
          <a:lstStyle/>
          <a:p>
            <a:pPr lvl="1"/>
            <a:r>
              <a:rPr lang="de-CH" dirty="0"/>
              <a:t>Abzüge für Sozialversicherungsbeiträge</a:t>
            </a:r>
          </a:p>
          <a:p>
            <a:pPr lvl="1"/>
            <a:r>
              <a:rPr lang="de-CH" dirty="0"/>
              <a:t>Abzug für Krankheitskosten</a:t>
            </a:r>
          </a:p>
          <a:p>
            <a:pPr lvl="1"/>
            <a:r>
              <a:rPr lang="de-CH" dirty="0"/>
              <a:t>Abzug für Versicherungskosten (Krankenkassen, Unfall- und    Invalidenversicherungen)</a:t>
            </a:r>
          </a:p>
          <a:p>
            <a:pPr lvl="1"/>
            <a:r>
              <a:rPr lang="de-CH" dirty="0"/>
              <a:t>Abzug für behinderungsbedingte Kosten</a:t>
            </a:r>
          </a:p>
          <a:p>
            <a:pPr lvl="1"/>
            <a:r>
              <a:rPr lang="de-CH" dirty="0"/>
              <a:t>Berufsorientierte Aus- und Weiterbildung</a:t>
            </a:r>
          </a:p>
          <a:p>
            <a:pPr lvl="1"/>
            <a:r>
              <a:rPr lang="de-CH" dirty="0"/>
              <a:t>usw</a:t>
            </a:r>
            <a:r>
              <a:rPr lang="de-CH" dirty="0" smtClean="0"/>
              <a:t>.</a:t>
            </a:r>
            <a:endParaRPr lang="de-CH" dirty="0"/>
          </a:p>
        </p:txBody>
      </p:sp>
    </p:spTree>
    <p:extLst>
      <p:ext uri="{BB962C8B-B14F-4D97-AF65-F5344CB8AC3E}">
        <p14:creationId xmlns:p14="http://schemas.microsoft.com/office/powerpoint/2010/main" val="38024395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Sozialabzüge</a:t>
            </a:r>
          </a:p>
        </p:txBody>
      </p:sp>
      <p:sp>
        <p:nvSpPr>
          <p:cNvPr id="3" name="Inhaltsplatzhalter 2"/>
          <p:cNvSpPr>
            <a:spLocks noGrp="1"/>
          </p:cNvSpPr>
          <p:nvPr>
            <p:ph idx="1"/>
          </p:nvPr>
        </p:nvSpPr>
        <p:spPr/>
        <p:txBody>
          <a:bodyPr/>
          <a:lstStyle/>
          <a:p>
            <a:pPr lvl="1"/>
            <a:r>
              <a:rPr lang="de-CH" dirty="0"/>
              <a:t>Allgemeiner Abzug</a:t>
            </a:r>
          </a:p>
          <a:p>
            <a:pPr lvl="1"/>
            <a:r>
              <a:rPr lang="de-CH" dirty="0"/>
              <a:t>Abzug für selbstständigen Haushalt</a:t>
            </a:r>
          </a:p>
          <a:p>
            <a:pPr lvl="1"/>
            <a:r>
              <a:rPr lang="de-CH" dirty="0"/>
              <a:t>Kinderabzug</a:t>
            </a:r>
          </a:p>
          <a:p>
            <a:pPr lvl="1"/>
            <a:r>
              <a:rPr lang="de-CH" dirty="0"/>
              <a:t>Abzug für auswärtige Ausbildung</a:t>
            </a:r>
          </a:p>
          <a:p>
            <a:pPr lvl="1"/>
            <a:r>
              <a:rPr lang="de-CH" dirty="0"/>
              <a:t>Unterstützungsabzug</a:t>
            </a:r>
          </a:p>
          <a:p>
            <a:pPr lvl="1"/>
            <a:r>
              <a:rPr lang="de-CH" dirty="0"/>
              <a:t>Abzug für bescheidene </a:t>
            </a:r>
            <a:r>
              <a:rPr lang="de-CH" dirty="0" smtClean="0"/>
              <a:t>Einkommen</a:t>
            </a:r>
            <a:endParaRPr lang="de-CH" dirty="0"/>
          </a:p>
        </p:txBody>
      </p:sp>
    </p:spTree>
    <p:extLst>
      <p:ext uri="{BB962C8B-B14F-4D97-AF65-F5344CB8AC3E}">
        <p14:creationId xmlns:p14="http://schemas.microsoft.com/office/powerpoint/2010/main" val="18924135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Tipp: Was kann ich abziehen?</a:t>
            </a:r>
          </a:p>
        </p:txBody>
      </p:sp>
      <p:sp>
        <p:nvSpPr>
          <p:cNvPr id="3" name="Inhaltsplatzhalter 2"/>
          <p:cNvSpPr>
            <a:spLocks noGrp="1"/>
          </p:cNvSpPr>
          <p:nvPr>
            <p:ph idx="1"/>
          </p:nvPr>
        </p:nvSpPr>
        <p:spPr/>
        <p:txBody>
          <a:bodyPr/>
          <a:lstStyle/>
          <a:p>
            <a:pPr lvl="1"/>
            <a:r>
              <a:rPr lang="de-CH" dirty="0"/>
              <a:t>Berufskosten</a:t>
            </a:r>
          </a:p>
          <a:p>
            <a:pPr lvl="1"/>
            <a:r>
              <a:rPr lang="de-CH" dirty="0"/>
              <a:t>berufsorientierte Aus- und Weiterbildungskosten</a:t>
            </a:r>
          </a:p>
          <a:p>
            <a:pPr lvl="1"/>
            <a:r>
              <a:rPr lang="de-CH" dirty="0"/>
              <a:t>selbst bezahlte Versicherungsprämien (beschränkter Betrag)</a:t>
            </a:r>
          </a:p>
          <a:p>
            <a:pPr lvl="1"/>
            <a:r>
              <a:rPr lang="de-CH" dirty="0"/>
              <a:t>Zahnarzt- und Arztkosten, welche die Krankenkasse nicht übernimmt </a:t>
            </a:r>
            <a:br>
              <a:rPr lang="de-CH" dirty="0"/>
            </a:br>
            <a:r>
              <a:rPr lang="de-CH" dirty="0"/>
              <a:t>und selbst bezahlt worden sind (Auszug bei Krankenkasse verlangen</a:t>
            </a:r>
            <a:r>
              <a:rPr lang="de-CH" dirty="0" smtClean="0"/>
              <a:t>)</a:t>
            </a:r>
            <a:br>
              <a:rPr lang="de-CH" dirty="0" smtClean="0"/>
            </a:br>
            <a:r>
              <a:rPr lang="de-CH" dirty="0" smtClean="0"/>
              <a:t>&gt; sofern </a:t>
            </a:r>
            <a:r>
              <a:rPr lang="de-CH" dirty="0"/>
              <a:t>die Kosten einen gewissen Betrag übersteigen</a:t>
            </a:r>
          </a:p>
          <a:p>
            <a:pPr lvl="1"/>
            <a:r>
              <a:rPr lang="de-CH" dirty="0"/>
              <a:t>Spenden an gemeinnützige </a:t>
            </a:r>
            <a:r>
              <a:rPr lang="de-CH" dirty="0" smtClean="0"/>
              <a:t>Institutionen</a:t>
            </a:r>
            <a:endParaRPr lang="de-CH" dirty="0"/>
          </a:p>
        </p:txBody>
      </p:sp>
    </p:spTree>
    <p:extLst>
      <p:ext uri="{BB962C8B-B14F-4D97-AF65-F5344CB8AC3E}">
        <p14:creationId xmlns:p14="http://schemas.microsoft.com/office/powerpoint/2010/main" val="23486243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Beispiel Berechnung </a:t>
            </a:r>
            <a:r>
              <a:rPr lang="de-CH" dirty="0"/>
              <a:t>der </a:t>
            </a:r>
            <a:r>
              <a:rPr lang="de-CH" dirty="0" smtClean="0"/>
              <a:t>Einkommenssteuer</a:t>
            </a:r>
            <a:endParaRPr lang="de-CH" dirty="0"/>
          </a:p>
        </p:txBody>
      </p:sp>
      <p:sp>
        <p:nvSpPr>
          <p:cNvPr id="3" name="Inhaltsplatzhalter 2"/>
          <p:cNvSpPr>
            <a:spLocks noGrp="1"/>
          </p:cNvSpPr>
          <p:nvPr>
            <p:ph idx="1"/>
          </p:nvPr>
        </p:nvSpPr>
        <p:spPr/>
        <p:txBody>
          <a:bodyPr/>
          <a:lstStyle/>
          <a:p>
            <a:r>
              <a:rPr lang="de-CH" b="1" dirty="0"/>
              <a:t>F</a:t>
            </a:r>
            <a:r>
              <a:rPr lang="de-CH" b="1" dirty="0" smtClean="0"/>
              <a:t>ür eine alleinstehende Person (Natürliche Person)</a:t>
            </a:r>
          </a:p>
          <a:p>
            <a:r>
              <a:rPr lang="de-CH" dirty="0" smtClean="0"/>
              <a:t>Steuerbares Einkommen = CHF 54’200.–</a:t>
            </a:r>
          </a:p>
          <a:p>
            <a:r>
              <a:rPr lang="de-CH" dirty="0" smtClean="0">
                <a:hlinkClick r:id="rId3"/>
              </a:rPr>
              <a:t>Steueranlagen</a:t>
            </a:r>
            <a:r>
              <a:rPr lang="de-CH" dirty="0" smtClean="0"/>
              <a:t>: Kanton = 3,025; Gemeinde = 1,74; Kirchgemeinde = 0,2</a:t>
            </a:r>
          </a:p>
          <a:p>
            <a:r>
              <a:rPr lang="de-CH" dirty="0" smtClean="0"/>
              <a:t>Einfache Steuer gemäss </a:t>
            </a:r>
            <a:r>
              <a:rPr lang="de-CH" dirty="0" smtClean="0">
                <a:solidFill>
                  <a:schemeClr val="accent4"/>
                </a:solidFill>
                <a:hlinkClick r:id="rId4"/>
              </a:rPr>
              <a:t>Tarif</a:t>
            </a:r>
            <a:r>
              <a:rPr lang="de-CH" dirty="0" smtClean="0"/>
              <a:t> = CHF 2160.25</a:t>
            </a:r>
          </a:p>
          <a:p>
            <a:endParaRPr lang="de-CH" dirty="0" smtClean="0"/>
          </a:p>
          <a:p>
            <a:r>
              <a:rPr lang="de-CH" b="1" dirty="0" smtClean="0"/>
              <a:t>Geschuldete </a:t>
            </a:r>
            <a:r>
              <a:rPr lang="de-CH" b="1" dirty="0"/>
              <a:t>E</a:t>
            </a:r>
            <a:r>
              <a:rPr lang="de-CH" b="1" dirty="0" smtClean="0"/>
              <a:t>inkommenssteuer in CHF</a:t>
            </a:r>
          </a:p>
        </p:txBody>
      </p:sp>
      <p:graphicFrame>
        <p:nvGraphicFramePr>
          <p:cNvPr id="4" name="Tabelle 3"/>
          <p:cNvGraphicFramePr>
            <a:graphicFrameLocks noGrp="1"/>
          </p:cNvGraphicFramePr>
          <p:nvPr>
            <p:extLst>
              <p:ext uri="{D42A27DB-BD31-4B8C-83A1-F6EECF244321}">
                <p14:modId xmlns:p14="http://schemas.microsoft.com/office/powerpoint/2010/main" val="4181233337"/>
              </p:ext>
            </p:extLst>
          </p:nvPr>
        </p:nvGraphicFramePr>
        <p:xfrm>
          <a:off x="856804" y="4393912"/>
          <a:ext cx="10982326" cy="1483360"/>
        </p:xfrm>
        <a:graphic>
          <a:graphicData uri="http://schemas.openxmlformats.org/drawingml/2006/table">
            <a:tbl>
              <a:tblPr firstRow="1" bandRow="1">
                <a:tableStyleId>{0505E3EF-67EA-436B-97B2-0124C06EBD24}</a:tableStyleId>
              </a:tblPr>
              <a:tblGrid>
                <a:gridCol w="8496574">
                  <a:extLst>
                    <a:ext uri="{9D8B030D-6E8A-4147-A177-3AD203B41FA5}">
                      <a16:colId xmlns:a16="http://schemas.microsoft.com/office/drawing/2014/main" val="261389753"/>
                    </a:ext>
                  </a:extLst>
                </a:gridCol>
                <a:gridCol w="2485752">
                  <a:extLst>
                    <a:ext uri="{9D8B030D-6E8A-4147-A177-3AD203B41FA5}">
                      <a16:colId xmlns:a16="http://schemas.microsoft.com/office/drawing/2014/main" val="3721024502"/>
                    </a:ext>
                  </a:extLst>
                </a:gridCol>
              </a:tblGrid>
              <a:tr h="370840">
                <a:tc>
                  <a:txBody>
                    <a:bodyPr/>
                    <a:lstStyle/>
                    <a:p>
                      <a:r>
                        <a:rPr lang="de-CH" b="0" dirty="0" smtClean="0"/>
                        <a:t>Kantonssteuer (Einfache Steuer CHF 2160.25 x 3,025)</a:t>
                      </a:r>
                      <a:endParaRPr lang="de-CH" b="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CH" b="0" dirty="0" smtClean="0"/>
                        <a:t>6534.75</a:t>
                      </a:r>
                    </a:p>
                  </a:txBody>
                  <a:tcPr/>
                </a:tc>
                <a:extLst>
                  <a:ext uri="{0D108BD9-81ED-4DB2-BD59-A6C34878D82A}">
                    <a16:rowId xmlns:a16="http://schemas.microsoft.com/office/drawing/2014/main" val="3129943250"/>
                  </a:ext>
                </a:extLst>
              </a:tr>
              <a:tr h="370840">
                <a:tc>
                  <a:txBody>
                    <a:bodyPr/>
                    <a:lstStyle/>
                    <a:p>
                      <a:r>
                        <a:rPr lang="de-CH" dirty="0" smtClean="0"/>
                        <a:t>Gemeindesteuer (Einfache Steuer CHF 2160.25 x 1,74)</a:t>
                      </a:r>
                      <a:endParaRPr lang="de-CH"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CH" dirty="0" smtClean="0"/>
                        <a:t>3758.85</a:t>
                      </a:r>
                    </a:p>
                  </a:txBody>
                  <a:tcPr/>
                </a:tc>
                <a:extLst>
                  <a:ext uri="{0D108BD9-81ED-4DB2-BD59-A6C34878D82A}">
                    <a16:rowId xmlns:a16="http://schemas.microsoft.com/office/drawing/2014/main" val="2895913249"/>
                  </a:ext>
                </a:extLst>
              </a:tr>
              <a:tr h="370840">
                <a:tc>
                  <a:txBody>
                    <a:bodyPr/>
                    <a:lstStyle/>
                    <a:p>
                      <a:r>
                        <a:rPr lang="de-CH" dirty="0" smtClean="0"/>
                        <a:t>Kirchensteuer (Einfache Steuer CHF 2160.25 x 0,2)</a:t>
                      </a:r>
                      <a:endParaRPr lang="de-CH"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CH" dirty="0" smtClean="0"/>
                        <a:t>432.05</a:t>
                      </a:r>
                    </a:p>
                  </a:txBody>
                  <a:tcPr/>
                </a:tc>
                <a:extLst>
                  <a:ext uri="{0D108BD9-81ED-4DB2-BD59-A6C34878D82A}">
                    <a16:rowId xmlns:a16="http://schemas.microsoft.com/office/drawing/2014/main" val="2761433492"/>
                  </a:ext>
                </a:extLst>
              </a:tr>
              <a:tr h="370840">
                <a:tc>
                  <a:txBody>
                    <a:bodyPr/>
                    <a:lstStyle/>
                    <a:p>
                      <a:r>
                        <a:rPr lang="de-CH" b="1" dirty="0" smtClean="0"/>
                        <a:t>Total Einkommenssteuer</a:t>
                      </a:r>
                      <a:r>
                        <a:rPr lang="de-CH" b="1" baseline="0" dirty="0" smtClean="0"/>
                        <a:t> Kanton, Gemeinde und Kirche</a:t>
                      </a:r>
                      <a:endParaRPr lang="de-CH" b="1" dirty="0"/>
                    </a:p>
                  </a:txBody>
                  <a:tcPr/>
                </a:tc>
                <a:tc>
                  <a:txBody>
                    <a:bodyPr/>
                    <a:lstStyle/>
                    <a:p>
                      <a:pPr algn="r"/>
                      <a:r>
                        <a:rPr lang="de-CH" b="1" dirty="0" smtClean="0"/>
                        <a:t>10’725.65</a:t>
                      </a:r>
                      <a:endParaRPr lang="de-CH" b="1" dirty="0"/>
                    </a:p>
                  </a:txBody>
                  <a:tcPr/>
                </a:tc>
                <a:extLst>
                  <a:ext uri="{0D108BD9-81ED-4DB2-BD59-A6C34878D82A}">
                    <a16:rowId xmlns:a16="http://schemas.microsoft.com/office/drawing/2014/main" val="2275425401"/>
                  </a:ext>
                </a:extLst>
              </a:tr>
            </a:tbl>
          </a:graphicData>
        </a:graphic>
      </p:graphicFrame>
    </p:spTree>
    <p:extLst>
      <p:ext uri="{BB962C8B-B14F-4D97-AF65-F5344CB8AC3E}">
        <p14:creationId xmlns:p14="http://schemas.microsoft.com/office/powerpoint/2010/main" val="433554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a:t>Erster Kontakt mit Steuern</a:t>
            </a:r>
          </a:p>
        </p:txBody>
      </p:sp>
      <p:sp>
        <p:nvSpPr>
          <p:cNvPr id="5" name="Inhaltsplatzhalter 4"/>
          <p:cNvSpPr>
            <a:spLocks noGrp="1"/>
          </p:cNvSpPr>
          <p:nvPr>
            <p:ph sz="half" idx="1"/>
          </p:nvPr>
        </p:nvSpPr>
        <p:spPr>
          <a:xfrm>
            <a:off x="838199" y="1852612"/>
            <a:ext cx="6049889" cy="4672800"/>
          </a:xfrm>
        </p:spPr>
        <p:txBody>
          <a:bodyPr/>
          <a:lstStyle/>
          <a:p>
            <a:pPr lvl="1"/>
            <a:r>
              <a:rPr lang="de-CH" dirty="0"/>
              <a:t>Mein erster Kontakt mit Steuern erfolgt im Jahr, in dem </a:t>
            </a:r>
            <a:r>
              <a:rPr lang="de-CH" dirty="0" smtClean="0"/>
              <a:t>ich 18-jährig </a:t>
            </a:r>
            <a:r>
              <a:rPr lang="de-CH" dirty="0"/>
              <a:t>werde.</a:t>
            </a:r>
          </a:p>
          <a:p>
            <a:pPr lvl="1"/>
            <a:r>
              <a:rPr lang="de-CH" dirty="0"/>
              <a:t>Ich werde in diesem Jahr von der Steuerverwaltung per Brief kontaktiert.</a:t>
            </a:r>
          </a:p>
          <a:p>
            <a:pPr lvl="1"/>
            <a:r>
              <a:rPr lang="de-CH" dirty="0"/>
              <a:t>Ich erhalte meine erste Steuererklärung im Jahr darauf</a:t>
            </a:r>
            <a:r>
              <a:rPr lang="de-CH" dirty="0" smtClean="0"/>
              <a:t>.</a:t>
            </a:r>
          </a:p>
          <a:p>
            <a:pPr lvl="1"/>
            <a:r>
              <a:rPr lang="de-CH" dirty="0">
                <a:cs typeface="Arial" panose="020B0604020202020204" pitchFamily="34" charset="0"/>
                <a:sym typeface="Wingdings" panose="05000000000000000000" pitchFamily="2" charset="2"/>
              </a:rPr>
              <a:t>Die Steuererklärung ist der erste Schritt </a:t>
            </a:r>
            <a:r>
              <a:rPr lang="de-CH" dirty="0" smtClean="0">
                <a:cs typeface="Arial" panose="020B0604020202020204" pitchFamily="34" charset="0"/>
                <a:sym typeface="Wingdings" panose="05000000000000000000" pitchFamily="2" charset="2"/>
              </a:rPr>
              <a:t>im «Veranlagungsverfahren</a:t>
            </a:r>
            <a:r>
              <a:rPr lang="de-CH" dirty="0">
                <a:cs typeface="Arial" panose="020B0604020202020204" pitchFamily="34" charset="0"/>
                <a:sym typeface="Wingdings" panose="05000000000000000000" pitchFamily="2" charset="2"/>
              </a:rPr>
              <a:t>», in dem der von mir geschuldete Steuerbetrag festgelegt wird</a:t>
            </a:r>
            <a:r>
              <a:rPr lang="de-CH" dirty="0" smtClean="0">
                <a:latin typeface="Arial" panose="020B0604020202020204" pitchFamily="34" charset="0"/>
                <a:cs typeface="Arial" panose="020B0604020202020204" pitchFamily="34" charset="0"/>
                <a:sym typeface="Wingdings" panose="05000000000000000000" pitchFamily="2" charset="2"/>
              </a:rPr>
              <a:t>.</a:t>
            </a:r>
            <a:endParaRPr lang="de-CH" dirty="0"/>
          </a:p>
        </p:txBody>
      </p:sp>
      <p:pic>
        <p:nvPicPr>
          <p:cNvPr id="7" name="Inhaltsplatzhalter 6"/>
          <p:cNvPicPr>
            <a:picLocks noGrp="1" noChangeAspect="1"/>
          </p:cNvPicPr>
          <p:nvPr>
            <p:ph sz="half" idx="2"/>
          </p:nvPr>
        </p:nvPicPr>
        <p:blipFill>
          <a:blip r:embed="rId3"/>
          <a:stretch>
            <a:fillRect/>
          </a:stretch>
        </p:blipFill>
        <p:spPr>
          <a:xfrm>
            <a:off x="7231749" y="1853400"/>
            <a:ext cx="4590364" cy="4167888"/>
          </a:xfrm>
          <a:prstGeom prst="rect">
            <a:avLst/>
          </a:prstGeom>
          <a:ln w="3175">
            <a:solidFill>
              <a:schemeClr val="bg1">
                <a:lumMod val="50000"/>
              </a:schemeClr>
            </a:solidFill>
          </a:ln>
          <a:effectLst/>
        </p:spPr>
      </p:pic>
    </p:spTree>
    <p:extLst>
      <p:ext uri="{BB962C8B-B14F-4D97-AF65-F5344CB8AC3E}">
        <p14:creationId xmlns:p14="http://schemas.microsoft.com/office/powerpoint/2010/main" val="42257872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Beispiel Berechnung </a:t>
            </a:r>
            <a:r>
              <a:rPr lang="de-CH" dirty="0"/>
              <a:t>der </a:t>
            </a:r>
            <a:r>
              <a:rPr lang="de-CH" dirty="0" smtClean="0"/>
              <a:t>Vermögenssteuer</a:t>
            </a:r>
            <a:endParaRPr lang="de-CH" dirty="0"/>
          </a:p>
        </p:txBody>
      </p:sp>
      <p:sp>
        <p:nvSpPr>
          <p:cNvPr id="4" name="Inhaltsplatzhalter 2"/>
          <p:cNvSpPr>
            <a:spLocks noGrp="1"/>
          </p:cNvSpPr>
          <p:nvPr>
            <p:ph idx="1"/>
          </p:nvPr>
        </p:nvSpPr>
        <p:spPr>
          <a:xfrm>
            <a:off x="838200" y="1852613"/>
            <a:ext cx="10983913" cy="4672731"/>
          </a:xfrm>
        </p:spPr>
        <p:txBody>
          <a:bodyPr/>
          <a:lstStyle/>
          <a:p>
            <a:r>
              <a:rPr lang="de-CH" b="1" dirty="0"/>
              <a:t>F</a:t>
            </a:r>
            <a:r>
              <a:rPr lang="de-CH" b="1" dirty="0" smtClean="0"/>
              <a:t>ür eine alleinstehende Person (Natürliche Person)</a:t>
            </a:r>
          </a:p>
          <a:p>
            <a:r>
              <a:rPr lang="de-CH" dirty="0" smtClean="0"/>
              <a:t>Steuerbares Vermögen = CHF 210’000.–</a:t>
            </a:r>
          </a:p>
          <a:p>
            <a:r>
              <a:rPr lang="de-CH" dirty="0" smtClean="0"/>
              <a:t>Steueranlagen: Kanton = 3,025; Gemeinde = 1,74; Kirchgemeinde = 0,2</a:t>
            </a:r>
          </a:p>
          <a:p>
            <a:r>
              <a:rPr lang="de-CH" dirty="0" smtClean="0"/>
              <a:t>Einfache Steuer gemäss </a:t>
            </a:r>
            <a:r>
              <a:rPr lang="de-CH" dirty="0" smtClean="0">
                <a:solidFill>
                  <a:schemeClr val="accent4"/>
                </a:solidFill>
                <a:hlinkClick r:id="rId3"/>
              </a:rPr>
              <a:t>Tarif</a:t>
            </a:r>
            <a:r>
              <a:rPr lang="de-CH" dirty="0" smtClean="0"/>
              <a:t> = CHF 149.70</a:t>
            </a:r>
          </a:p>
          <a:p>
            <a:endParaRPr lang="de-CH" dirty="0" smtClean="0"/>
          </a:p>
          <a:p>
            <a:r>
              <a:rPr lang="de-CH" dirty="0" smtClean="0"/>
              <a:t>Geschuldete Vermögenssteuer in CHF:</a:t>
            </a:r>
          </a:p>
        </p:txBody>
      </p:sp>
      <p:graphicFrame>
        <p:nvGraphicFramePr>
          <p:cNvPr id="5" name="Tabelle 4"/>
          <p:cNvGraphicFramePr>
            <a:graphicFrameLocks noGrp="1"/>
          </p:cNvGraphicFramePr>
          <p:nvPr>
            <p:extLst>
              <p:ext uri="{D42A27DB-BD31-4B8C-83A1-F6EECF244321}">
                <p14:modId xmlns:p14="http://schemas.microsoft.com/office/powerpoint/2010/main" val="3234365894"/>
              </p:ext>
            </p:extLst>
          </p:nvPr>
        </p:nvGraphicFramePr>
        <p:xfrm>
          <a:off x="856804" y="4393912"/>
          <a:ext cx="10982326" cy="1483360"/>
        </p:xfrm>
        <a:graphic>
          <a:graphicData uri="http://schemas.openxmlformats.org/drawingml/2006/table">
            <a:tbl>
              <a:tblPr firstRow="1" bandRow="1">
                <a:tableStyleId>{0505E3EF-67EA-436B-97B2-0124C06EBD24}</a:tableStyleId>
              </a:tblPr>
              <a:tblGrid>
                <a:gridCol w="8496574">
                  <a:extLst>
                    <a:ext uri="{9D8B030D-6E8A-4147-A177-3AD203B41FA5}">
                      <a16:colId xmlns:a16="http://schemas.microsoft.com/office/drawing/2014/main" val="261389753"/>
                    </a:ext>
                  </a:extLst>
                </a:gridCol>
                <a:gridCol w="2485752">
                  <a:extLst>
                    <a:ext uri="{9D8B030D-6E8A-4147-A177-3AD203B41FA5}">
                      <a16:colId xmlns:a16="http://schemas.microsoft.com/office/drawing/2014/main" val="3721024502"/>
                    </a:ext>
                  </a:extLst>
                </a:gridCol>
              </a:tblGrid>
              <a:tr h="370840">
                <a:tc>
                  <a:txBody>
                    <a:bodyPr/>
                    <a:lstStyle/>
                    <a:p>
                      <a:r>
                        <a:rPr lang="de-CH" b="0" dirty="0" smtClean="0"/>
                        <a:t>Kantonssteuer (Einfache Steuer CHF 149.70 x 3,025)</a:t>
                      </a:r>
                      <a:endParaRPr lang="de-CH" b="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CH" b="0" dirty="0" smtClean="0"/>
                        <a:t>452.85</a:t>
                      </a:r>
                    </a:p>
                  </a:txBody>
                  <a:tcPr/>
                </a:tc>
                <a:extLst>
                  <a:ext uri="{0D108BD9-81ED-4DB2-BD59-A6C34878D82A}">
                    <a16:rowId xmlns:a16="http://schemas.microsoft.com/office/drawing/2014/main" val="3129943250"/>
                  </a:ext>
                </a:extLst>
              </a:tr>
              <a:tr h="370840">
                <a:tc>
                  <a:txBody>
                    <a:bodyPr/>
                    <a:lstStyle/>
                    <a:p>
                      <a:r>
                        <a:rPr lang="de-CH" dirty="0" smtClean="0"/>
                        <a:t>Gemeindesteuer (Einfache Steuer CHF </a:t>
                      </a:r>
                      <a:r>
                        <a:rPr lang="de-CH" b="0" dirty="0" smtClean="0"/>
                        <a:t>149.70</a:t>
                      </a:r>
                      <a:r>
                        <a:rPr lang="de-CH" dirty="0" smtClean="0"/>
                        <a:t> x 1,74)</a:t>
                      </a:r>
                      <a:endParaRPr lang="de-CH"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CH" dirty="0" smtClean="0"/>
                        <a:t>260.50</a:t>
                      </a:r>
                    </a:p>
                  </a:txBody>
                  <a:tcPr/>
                </a:tc>
                <a:extLst>
                  <a:ext uri="{0D108BD9-81ED-4DB2-BD59-A6C34878D82A}">
                    <a16:rowId xmlns:a16="http://schemas.microsoft.com/office/drawing/2014/main" val="2895913249"/>
                  </a:ext>
                </a:extLst>
              </a:tr>
              <a:tr h="370840">
                <a:tc>
                  <a:txBody>
                    <a:bodyPr/>
                    <a:lstStyle/>
                    <a:p>
                      <a:r>
                        <a:rPr lang="de-CH" dirty="0" smtClean="0"/>
                        <a:t>Kirchensteuer (Einfache Steuer CHF </a:t>
                      </a:r>
                      <a:r>
                        <a:rPr lang="de-CH" b="0" dirty="0" smtClean="0"/>
                        <a:t>149.70</a:t>
                      </a:r>
                      <a:r>
                        <a:rPr lang="de-CH" dirty="0" smtClean="0"/>
                        <a:t> x 0,2)</a:t>
                      </a:r>
                      <a:endParaRPr lang="de-CH"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CH" dirty="0" smtClean="0"/>
                        <a:t>29.95</a:t>
                      </a:r>
                    </a:p>
                  </a:txBody>
                  <a:tcPr/>
                </a:tc>
                <a:extLst>
                  <a:ext uri="{0D108BD9-81ED-4DB2-BD59-A6C34878D82A}">
                    <a16:rowId xmlns:a16="http://schemas.microsoft.com/office/drawing/2014/main" val="2761433492"/>
                  </a:ext>
                </a:extLst>
              </a:tr>
              <a:tr h="370840">
                <a:tc>
                  <a:txBody>
                    <a:bodyPr/>
                    <a:lstStyle/>
                    <a:p>
                      <a:r>
                        <a:rPr lang="de-CH" b="1" dirty="0" smtClean="0"/>
                        <a:t>Total Vermögenssteuer</a:t>
                      </a:r>
                      <a:r>
                        <a:rPr lang="de-CH" b="1" baseline="0" dirty="0" smtClean="0"/>
                        <a:t> Kanton, Gemeinde und Kirche</a:t>
                      </a:r>
                      <a:endParaRPr lang="de-CH" b="1" dirty="0"/>
                    </a:p>
                  </a:txBody>
                  <a:tcPr/>
                </a:tc>
                <a:tc>
                  <a:txBody>
                    <a:bodyPr/>
                    <a:lstStyle/>
                    <a:p>
                      <a:pPr algn="r"/>
                      <a:r>
                        <a:rPr lang="de-CH" b="1" dirty="0" smtClean="0"/>
                        <a:t>743.30</a:t>
                      </a:r>
                      <a:endParaRPr lang="de-CH" b="1" dirty="0"/>
                    </a:p>
                  </a:txBody>
                  <a:tcPr/>
                </a:tc>
                <a:extLst>
                  <a:ext uri="{0D108BD9-81ED-4DB2-BD59-A6C34878D82A}">
                    <a16:rowId xmlns:a16="http://schemas.microsoft.com/office/drawing/2014/main" val="2275425401"/>
                  </a:ext>
                </a:extLst>
              </a:tr>
            </a:tbl>
          </a:graphicData>
        </a:graphic>
      </p:graphicFrame>
    </p:spTree>
    <p:extLst>
      <p:ext uri="{BB962C8B-B14F-4D97-AF65-F5344CB8AC3E}">
        <p14:creationId xmlns:p14="http://schemas.microsoft.com/office/powerpoint/2010/main" val="16938747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Beispiel total zu bezahlende Steuern</a:t>
            </a:r>
            <a:endParaRPr lang="de-CH" dirty="0"/>
          </a:p>
        </p:txBody>
      </p:sp>
      <p:graphicFrame>
        <p:nvGraphicFramePr>
          <p:cNvPr id="5" name="Tabelle 4"/>
          <p:cNvGraphicFramePr>
            <a:graphicFrameLocks noGrp="1"/>
          </p:cNvGraphicFramePr>
          <p:nvPr>
            <p:extLst>
              <p:ext uri="{D42A27DB-BD31-4B8C-83A1-F6EECF244321}">
                <p14:modId xmlns:p14="http://schemas.microsoft.com/office/powerpoint/2010/main" val="660278444"/>
              </p:ext>
            </p:extLst>
          </p:nvPr>
        </p:nvGraphicFramePr>
        <p:xfrm>
          <a:off x="856804" y="1874244"/>
          <a:ext cx="10982326" cy="1112520"/>
        </p:xfrm>
        <a:graphic>
          <a:graphicData uri="http://schemas.openxmlformats.org/drawingml/2006/table">
            <a:tbl>
              <a:tblPr firstRow="1" bandRow="1">
                <a:tableStyleId>{0505E3EF-67EA-436B-97B2-0124C06EBD24}</a:tableStyleId>
              </a:tblPr>
              <a:tblGrid>
                <a:gridCol w="8496574">
                  <a:extLst>
                    <a:ext uri="{9D8B030D-6E8A-4147-A177-3AD203B41FA5}">
                      <a16:colId xmlns:a16="http://schemas.microsoft.com/office/drawing/2014/main" val="261389753"/>
                    </a:ext>
                  </a:extLst>
                </a:gridCol>
                <a:gridCol w="2485752">
                  <a:extLst>
                    <a:ext uri="{9D8B030D-6E8A-4147-A177-3AD203B41FA5}">
                      <a16:colId xmlns:a16="http://schemas.microsoft.com/office/drawing/2014/main" val="3721024502"/>
                    </a:ext>
                  </a:extLst>
                </a:gridCol>
              </a:tblGrid>
              <a:tr h="370840">
                <a:tc>
                  <a:txBody>
                    <a:bodyPr/>
                    <a:lstStyle/>
                    <a:p>
                      <a:r>
                        <a:rPr lang="de-CH" b="0" dirty="0" smtClean="0"/>
                        <a:t>Total Einkommenssteuer</a:t>
                      </a:r>
                      <a:r>
                        <a:rPr lang="de-CH" b="0" baseline="0" dirty="0" smtClean="0"/>
                        <a:t> Kanton, Gemeinde und Kirche</a:t>
                      </a:r>
                      <a:endParaRPr lang="de-CH" b="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CH" b="0" dirty="0" smtClean="0"/>
                        <a:t>10’725.65</a:t>
                      </a:r>
                    </a:p>
                  </a:txBody>
                  <a:tcPr/>
                </a:tc>
                <a:extLst>
                  <a:ext uri="{0D108BD9-81ED-4DB2-BD59-A6C34878D82A}">
                    <a16:rowId xmlns:a16="http://schemas.microsoft.com/office/drawing/2014/main" val="3129943250"/>
                  </a:ext>
                </a:extLst>
              </a:tr>
              <a:tr h="370840">
                <a:tc>
                  <a:txBody>
                    <a:bodyPr/>
                    <a:lstStyle/>
                    <a:p>
                      <a:r>
                        <a:rPr lang="de-CH" b="0" dirty="0" smtClean="0"/>
                        <a:t>Total Vermögenssteuer</a:t>
                      </a:r>
                      <a:r>
                        <a:rPr lang="de-CH" b="0" baseline="0" dirty="0" smtClean="0"/>
                        <a:t> Kanton, Gemeinde und Kirche</a:t>
                      </a:r>
                      <a:endParaRPr lang="de-CH" b="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CH" b="0" dirty="0" smtClean="0"/>
                        <a:t>743.30</a:t>
                      </a:r>
                    </a:p>
                  </a:txBody>
                  <a:tcPr/>
                </a:tc>
                <a:extLst>
                  <a:ext uri="{0D108BD9-81ED-4DB2-BD59-A6C34878D82A}">
                    <a16:rowId xmlns:a16="http://schemas.microsoft.com/office/drawing/2014/main" val="2895913249"/>
                  </a:ext>
                </a:extLst>
              </a:tr>
              <a:tr h="370840">
                <a:tc>
                  <a:txBody>
                    <a:bodyPr/>
                    <a:lstStyle/>
                    <a:p>
                      <a:r>
                        <a:rPr lang="de-CH" b="1" dirty="0" smtClean="0"/>
                        <a:t>Total zu bezahlende Steuern</a:t>
                      </a:r>
                      <a:endParaRPr lang="de-CH" b="1"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CH" b="1" dirty="0" smtClean="0"/>
                        <a:t>11’468.95</a:t>
                      </a:r>
                    </a:p>
                  </a:txBody>
                  <a:tcPr/>
                </a:tc>
                <a:extLst>
                  <a:ext uri="{0D108BD9-81ED-4DB2-BD59-A6C34878D82A}">
                    <a16:rowId xmlns:a16="http://schemas.microsoft.com/office/drawing/2014/main" val="2761433492"/>
                  </a:ext>
                </a:extLst>
              </a:tr>
            </a:tbl>
          </a:graphicData>
        </a:graphic>
      </p:graphicFrame>
      <p:sp>
        <p:nvSpPr>
          <p:cNvPr id="3" name="Rechteck 2"/>
          <p:cNvSpPr/>
          <p:nvPr/>
        </p:nvSpPr>
        <p:spPr>
          <a:xfrm>
            <a:off x="838200" y="3284984"/>
            <a:ext cx="10965309" cy="276999"/>
          </a:xfrm>
          <a:prstGeom prst="rect">
            <a:avLst/>
          </a:prstGeom>
        </p:spPr>
        <p:txBody>
          <a:bodyPr wrap="square" lIns="0" tIns="0" rIns="0" bIns="0">
            <a:spAutoFit/>
          </a:bodyPr>
          <a:lstStyle/>
          <a:p>
            <a:r>
              <a:rPr lang="de-CH" dirty="0" smtClean="0"/>
              <a:t>Zuzüglich direkte Bundessteuer auf Einkommen</a:t>
            </a:r>
            <a:endParaRPr lang="de-CH" dirty="0"/>
          </a:p>
        </p:txBody>
      </p:sp>
    </p:spTree>
    <p:extLst>
      <p:ext uri="{BB962C8B-B14F-4D97-AF65-F5344CB8AC3E}">
        <p14:creationId xmlns:p14="http://schemas.microsoft.com/office/powerpoint/2010/main" val="39622611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Einkommens- und Vermögenssteuern: </a:t>
            </a:r>
            <a:r>
              <a:rPr lang="de-CH" dirty="0" smtClean="0"/>
              <a:t>Wichtigste </a:t>
            </a:r>
            <a:r>
              <a:rPr lang="de-CH" dirty="0"/>
              <a:t>Punkte</a:t>
            </a:r>
            <a:br>
              <a:rPr lang="de-CH" dirty="0"/>
            </a:br>
            <a:endParaRPr lang="de-CH" dirty="0"/>
          </a:p>
        </p:txBody>
      </p:sp>
      <p:sp>
        <p:nvSpPr>
          <p:cNvPr id="3" name="Inhaltsplatzhalter 2"/>
          <p:cNvSpPr>
            <a:spLocks noGrp="1"/>
          </p:cNvSpPr>
          <p:nvPr>
            <p:ph idx="1"/>
          </p:nvPr>
        </p:nvSpPr>
        <p:spPr/>
        <p:txBody>
          <a:bodyPr/>
          <a:lstStyle/>
          <a:p>
            <a:r>
              <a:rPr lang="de-CH" dirty="0"/>
              <a:t>Merke: </a:t>
            </a:r>
          </a:p>
          <a:p>
            <a:pPr lvl="1"/>
            <a:r>
              <a:rPr lang="de-CH" dirty="0"/>
              <a:t>In der Steuerveranlagung werden deine Einkommens- und Vermögenssteuern festgesetzt.</a:t>
            </a:r>
          </a:p>
          <a:p>
            <a:pPr lvl="1"/>
            <a:r>
              <a:rPr lang="de-CH" dirty="0"/>
              <a:t>Die Einkommenssteuer erfasst alles, was dir zugeflossen </a:t>
            </a:r>
            <a:r>
              <a:rPr lang="de-CH" dirty="0" smtClean="0"/>
              <a:t>ist,</a:t>
            </a:r>
            <a:br>
              <a:rPr lang="de-CH" dirty="0" smtClean="0"/>
            </a:br>
            <a:r>
              <a:rPr lang="de-CH" dirty="0" smtClean="0"/>
              <a:t>wobei </a:t>
            </a:r>
            <a:r>
              <a:rPr lang="de-CH" dirty="0"/>
              <a:t>du Gewinnungskosten, Allgemeine Abzüge und Sozialabzüge geltend machen kannst.</a:t>
            </a:r>
          </a:p>
          <a:p>
            <a:pPr lvl="1"/>
            <a:r>
              <a:rPr lang="de-CH" dirty="0"/>
              <a:t>Die Vermögenssteuer erfasst dein Bankkonto, deine Liegenschaften </a:t>
            </a:r>
            <a:r>
              <a:rPr lang="de-CH" dirty="0" smtClean="0"/>
              <a:t>usw., </a:t>
            </a:r>
            <a:r>
              <a:rPr lang="de-CH" dirty="0"/>
              <a:t>aber nicht deine Gegenstände des täglichen Gebrauchs.</a:t>
            </a:r>
          </a:p>
          <a:p>
            <a:endParaRPr lang="de-CH" dirty="0"/>
          </a:p>
          <a:p>
            <a:endParaRPr lang="de-CH" dirty="0"/>
          </a:p>
          <a:p>
            <a:endParaRPr lang="de-CH" dirty="0"/>
          </a:p>
        </p:txBody>
      </p:sp>
    </p:spTree>
    <p:extLst>
      <p:ext uri="{BB962C8B-B14F-4D97-AF65-F5344CB8AC3E}">
        <p14:creationId xmlns:p14="http://schemas.microsoft.com/office/powerpoint/2010/main" val="14920361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de-CH" dirty="0"/>
              <a:t>Die </a:t>
            </a:r>
            <a:r>
              <a:rPr lang="de-CH" dirty="0" smtClean="0"/>
              <a:t>Veranlagungsverfügung</a:t>
            </a:r>
            <a:endParaRPr lang="de-CH" dirty="0"/>
          </a:p>
        </p:txBody>
      </p:sp>
    </p:spTree>
    <p:extLst>
      <p:ext uri="{BB962C8B-B14F-4D97-AF65-F5344CB8AC3E}">
        <p14:creationId xmlns:p14="http://schemas.microsoft.com/office/powerpoint/2010/main" val="2123631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smtClean="0"/>
              <a:t>Wann/Wie entsteht die Veranlagungsverfügung</a:t>
            </a:r>
            <a:endParaRPr lang="de-CH" dirty="0"/>
          </a:p>
        </p:txBody>
      </p:sp>
      <p:graphicFrame>
        <p:nvGraphicFramePr>
          <p:cNvPr id="4" name="Diagramm 3"/>
          <p:cNvGraphicFramePr/>
          <p:nvPr>
            <p:extLst>
              <p:ext uri="{D42A27DB-BD31-4B8C-83A1-F6EECF244321}">
                <p14:modId xmlns:p14="http://schemas.microsoft.com/office/powerpoint/2010/main" val="2883293397"/>
              </p:ext>
            </p:extLst>
          </p:nvPr>
        </p:nvGraphicFramePr>
        <p:xfrm>
          <a:off x="839788" y="1852546"/>
          <a:ext cx="10982325" cy="46727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85872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 Was ist die Veranlagungsverfügung</a:t>
            </a:r>
          </a:p>
        </p:txBody>
      </p:sp>
      <p:sp>
        <p:nvSpPr>
          <p:cNvPr id="3" name="Inhaltsplatzhalter 2"/>
          <p:cNvSpPr>
            <a:spLocks noGrp="1"/>
          </p:cNvSpPr>
          <p:nvPr>
            <p:ph idx="1"/>
          </p:nvPr>
        </p:nvSpPr>
        <p:spPr/>
        <p:txBody>
          <a:bodyPr/>
          <a:lstStyle/>
          <a:p>
            <a:r>
              <a:rPr lang="de-CH" dirty="0"/>
              <a:t>Die Veranlagungsverfügung enthält die Beurteilung der Steuerverwaltung, welche Einkünfte und Vermögen in welcher Höhe und mit welchen Abzügen berücksichtigt worden sind und zu welchem </a:t>
            </a:r>
            <a:r>
              <a:rPr lang="de-CH" dirty="0" smtClean="0"/>
              <a:t>Steuerbetrag</a:t>
            </a:r>
            <a:br>
              <a:rPr lang="de-CH" dirty="0" smtClean="0"/>
            </a:br>
            <a:r>
              <a:rPr lang="de-CH" dirty="0" smtClean="0"/>
              <a:t>das </a:t>
            </a:r>
            <a:r>
              <a:rPr lang="de-CH" dirty="0"/>
              <a:t>führt</a:t>
            </a:r>
            <a:r>
              <a:rPr lang="de-CH" dirty="0" smtClean="0"/>
              <a:t>.</a:t>
            </a:r>
          </a:p>
        </p:txBody>
      </p:sp>
    </p:spTree>
    <p:extLst>
      <p:ext uri="{BB962C8B-B14F-4D97-AF65-F5344CB8AC3E}">
        <p14:creationId xmlns:p14="http://schemas.microsoft.com/office/powerpoint/2010/main" val="37307080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«Anpassungen» und «Korrekturen/Änderungen</a:t>
            </a:r>
            <a:r>
              <a:rPr lang="de-CH" dirty="0" smtClean="0"/>
              <a:t>»</a:t>
            </a:r>
            <a:endParaRPr lang="de-CH" dirty="0"/>
          </a:p>
        </p:txBody>
      </p:sp>
      <p:pic>
        <p:nvPicPr>
          <p:cNvPr id="6" name="Inhaltsplatzhalter 5"/>
          <p:cNvPicPr>
            <a:picLocks noGrp="1" noChangeAspect="1"/>
          </p:cNvPicPr>
          <p:nvPr>
            <p:ph idx="1"/>
          </p:nvPr>
        </p:nvPicPr>
        <p:blipFill>
          <a:blip r:embed="rId3"/>
          <a:stretch>
            <a:fillRect/>
          </a:stretch>
        </p:blipFill>
        <p:spPr>
          <a:xfrm>
            <a:off x="695400" y="1700808"/>
            <a:ext cx="9884586" cy="4672012"/>
          </a:xfrm>
          <a:prstGeom prst="rect">
            <a:avLst/>
          </a:prstGeom>
        </p:spPr>
      </p:pic>
    </p:spTree>
    <p:extLst>
      <p:ext uri="{BB962C8B-B14F-4D97-AF65-F5344CB8AC3E}">
        <p14:creationId xmlns:p14="http://schemas.microsoft.com/office/powerpoint/2010/main" val="29076251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Veranlagungsverfügung: Wichtigste </a:t>
            </a:r>
            <a:r>
              <a:rPr lang="de-CH" dirty="0"/>
              <a:t>Punkte</a:t>
            </a:r>
            <a:br>
              <a:rPr lang="de-CH" dirty="0"/>
            </a:br>
            <a:endParaRPr lang="de-CH" dirty="0"/>
          </a:p>
        </p:txBody>
      </p:sp>
      <p:sp>
        <p:nvSpPr>
          <p:cNvPr id="3" name="Inhaltsplatzhalter 2"/>
          <p:cNvSpPr>
            <a:spLocks noGrp="1"/>
          </p:cNvSpPr>
          <p:nvPr>
            <p:ph idx="1"/>
          </p:nvPr>
        </p:nvSpPr>
        <p:spPr/>
        <p:txBody>
          <a:bodyPr/>
          <a:lstStyle/>
          <a:p>
            <a:r>
              <a:rPr lang="de-CH" dirty="0"/>
              <a:t>Merke: </a:t>
            </a:r>
          </a:p>
          <a:p>
            <a:pPr lvl="1"/>
            <a:r>
              <a:rPr lang="de-CH" dirty="0"/>
              <a:t>In der Veranlagungsverfügung findest du die Beurteilung der Steuerverwaltung aufgrund deiner Steuererklärung.</a:t>
            </a:r>
          </a:p>
          <a:p>
            <a:pPr lvl="1"/>
            <a:r>
              <a:rPr lang="de-CH" dirty="0"/>
              <a:t>Gut prüfen musst du die Spalten «Anpassungen» und «Korrekturen/Änderungen».</a:t>
            </a:r>
          </a:p>
          <a:p>
            <a:pPr lvl="1"/>
            <a:r>
              <a:rPr lang="de-CH" dirty="0"/>
              <a:t>Wenn dort nichts steht, hat die Steuerverwaltung deine Angaben gemäss Steuererklärung übernommen.</a:t>
            </a:r>
          </a:p>
          <a:p>
            <a:endParaRPr lang="de-CH" dirty="0"/>
          </a:p>
          <a:p>
            <a:endParaRPr lang="de-CH" dirty="0"/>
          </a:p>
          <a:p>
            <a:endParaRPr lang="de-CH" dirty="0"/>
          </a:p>
        </p:txBody>
      </p:sp>
    </p:spTree>
    <p:extLst>
      <p:ext uri="{BB962C8B-B14F-4D97-AF65-F5344CB8AC3E}">
        <p14:creationId xmlns:p14="http://schemas.microsoft.com/office/powerpoint/2010/main" val="19831550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de-CH" dirty="0" smtClean="0"/>
              <a:t>Einsprache</a:t>
            </a:r>
            <a:endParaRPr lang="de-CH" dirty="0"/>
          </a:p>
        </p:txBody>
      </p:sp>
    </p:spTree>
    <p:extLst>
      <p:ext uri="{BB962C8B-B14F-4D97-AF65-F5344CB8AC3E}">
        <p14:creationId xmlns:p14="http://schemas.microsoft.com/office/powerpoint/2010/main" val="16070291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smtClean="0"/>
              <a:t>Bei falscher Veranlagung </a:t>
            </a:r>
            <a:r>
              <a:rPr lang="de-CH" dirty="0"/>
              <a:t>Einsprache einreichen</a:t>
            </a:r>
            <a:endParaRPr lang="de-CH" dirty="0">
              <a:solidFill>
                <a:schemeClr val="accent4"/>
              </a:solidFill>
            </a:endParaRPr>
          </a:p>
        </p:txBody>
      </p:sp>
      <p:sp>
        <p:nvSpPr>
          <p:cNvPr id="7" name="Inhaltsplatzhalter 6"/>
          <p:cNvSpPr>
            <a:spLocks noGrp="1"/>
          </p:cNvSpPr>
          <p:nvPr>
            <p:ph idx="1"/>
          </p:nvPr>
        </p:nvSpPr>
        <p:spPr>
          <a:xfrm>
            <a:off x="838200" y="1852613"/>
            <a:ext cx="10983913" cy="4104456"/>
          </a:xfrm>
        </p:spPr>
        <p:txBody>
          <a:bodyPr/>
          <a:lstStyle/>
          <a:p>
            <a:pPr lvl="1"/>
            <a:r>
              <a:rPr lang="de-CH" dirty="0" smtClean="0"/>
              <a:t>innert </a:t>
            </a:r>
            <a:r>
              <a:rPr lang="de-CH" dirty="0"/>
              <a:t>30 Tagen</a:t>
            </a:r>
          </a:p>
          <a:p>
            <a:pPr lvl="1"/>
            <a:r>
              <a:rPr lang="de-CH" dirty="0"/>
              <a:t>kostenlos</a:t>
            </a:r>
          </a:p>
          <a:p>
            <a:pPr lvl="1"/>
            <a:r>
              <a:rPr lang="de-CH" dirty="0"/>
              <a:t>Details in </a:t>
            </a:r>
            <a:r>
              <a:rPr lang="de-CH" dirty="0" smtClean="0"/>
              <a:t>Rechtsmittelbelehrung (zu finden </a:t>
            </a:r>
            <a:r>
              <a:rPr lang="de-CH" dirty="0"/>
              <a:t>immer unten auf dem </a:t>
            </a:r>
            <a:r>
              <a:rPr lang="de-CH" dirty="0" smtClean="0"/>
              <a:t>Brief)</a:t>
            </a:r>
            <a:endParaRPr lang="de-CH" dirty="0"/>
          </a:p>
          <a:p>
            <a:pPr lvl="1"/>
            <a:r>
              <a:rPr lang="de-CH" dirty="0"/>
              <a:t>schriftlich und unterschrieben oder </a:t>
            </a:r>
            <a:r>
              <a:rPr lang="de-CH" dirty="0" smtClean="0"/>
              <a:t>elektronisch via BE-Login</a:t>
            </a:r>
            <a:br>
              <a:rPr lang="de-CH" dirty="0" smtClean="0"/>
            </a:br>
            <a:r>
              <a:rPr lang="de-CH" b="1" dirty="0" smtClean="0"/>
              <a:t>Achtung: eine E-Mail </a:t>
            </a:r>
            <a:r>
              <a:rPr lang="de-CH" b="1" dirty="0"/>
              <a:t>reicht nicht</a:t>
            </a:r>
            <a:r>
              <a:rPr lang="de-CH" b="1" dirty="0" smtClean="0"/>
              <a:t>!</a:t>
            </a:r>
            <a:endParaRPr lang="de-CH" dirty="0">
              <a:solidFill>
                <a:schemeClr val="accent6"/>
              </a:solidFill>
            </a:endParaRPr>
          </a:p>
          <a:p>
            <a:endParaRPr lang="de-CH" dirty="0" smtClean="0"/>
          </a:p>
          <a:p>
            <a:endParaRPr lang="de-CH" dirty="0"/>
          </a:p>
        </p:txBody>
      </p:sp>
      <p:pic>
        <p:nvPicPr>
          <p:cNvPr id="2" name="Grafik 1"/>
          <p:cNvPicPr>
            <a:picLocks noChangeAspect="1"/>
          </p:cNvPicPr>
          <p:nvPr/>
        </p:nvPicPr>
        <p:blipFill>
          <a:blip r:embed="rId2"/>
          <a:stretch>
            <a:fillRect/>
          </a:stretch>
        </p:blipFill>
        <p:spPr>
          <a:xfrm>
            <a:off x="845171" y="4725144"/>
            <a:ext cx="10976942" cy="1560974"/>
          </a:xfrm>
          <a:prstGeom prst="rect">
            <a:avLst/>
          </a:prstGeom>
          <a:ln w="3175">
            <a:solidFill>
              <a:schemeClr val="bg1">
                <a:lumMod val="50000"/>
              </a:schemeClr>
            </a:solidFill>
          </a:ln>
        </p:spPr>
      </p:pic>
    </p:spTree>
    <p:extLst>
      <p:ext uri="{BB962C8B-B14F-4D97-AF65-F5344CB8AC3E}">
        <p14:creationId xmlns:p14="http://schemas.microsoft.com/office/powerpoint/2010/main" val="162469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a:t>Das Veranlagungsverfahren im Kanton Bern</a:t>
            </a:r>
            <a:br>
              <a:rPr lang="de-CH" dirty="0"/>
            </a:br>
            <a:endParaRPr lang="de-CH" dirty="0"/>
          </a:p>
        </p:txBody>
      </p:sp>
      <p:sp>
        <p:nvSpPr>
          <p:cNvPr id="7" name="Textplatzhalter 6"/>
          <p:cNvSpPr>
            <a:spLocks noGrp="1"/>
          </p:cNvSpPr>
          <p:nvPr>
            <p:ph type="body" sz="quarter" idx="13"/>
          </p:nvPr>
        </p:nvSpPr>
        <p:spPr/>
        <p:txBody>
          <a:bodyPr/>
          <a:lstStyle/>
          <a:p>
            <a:r>
              <a:rPr lang="de-CH" dirty="0" smtClean="0"/>
              <a:t>Von der Steuererklärung bis zur Schlussabrechnung</a:t>
            </a:r>
            <a:endParaRPr lang="de-CH" dirty="0"/>
          </a:p>
        </p:txBody>
      </p:sp>
      <p:pic>
        <p:nvPicPr>
          <p:cNvPr id="2" name="Grafik 1"/>
          <p:cNvPicPr>
            <a:picLocks noChangeAspect="1"/>
          </p:cNvPicPr>
          <p:nvPr/>
        </p:nvPicPr>
        <p:blipFill rotWithShape="1">
          <a:blip r:embed="rId2">
            <a:extLst>
              <a:ext uri="{28A0092B-C50C-407E-A947-70E740481C1C}">
                <a14:useLocalDpi xmlns:a14="http://schemas.microsoft.com/office/drawing/2010/main" val="0"/>
              </a:ext>
            </a:extLst>
          </a:blip>
          <a:srcRect t="24776"/>
          <a:stretch/>
        </p:blipFill>
        <p:spPr>
          <a:xfrm>
            <a:off x="646856" y="2555796"/>
            <a:ext cx="11353800" cy="2961436"/>
          </a:xfrm>
          <a:prstGeom prst="rect">
            <a:avLst/>
          </a:prstGeom>
        </p:spPr>
      </p:pic>
    </p:spTree>
    <p:extLst>
      <p:ext uri="{BB962C8B-B14F-4D97-AF65-F5344CB8AC3E}">
        <p14:creationId xmlns:p14="http://schemas.microsoft.com/office/powerpoint/2010/main" val="37339424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a:t>Wie geht es nach der Einsprache weiter?</a:t>
            </a:r>
          </a:p>
        </p:txBody>
      </p:sp>
      <p:graphicFrame>
        <p:nvGraphicFramePr>
          <p:cNvPr id="8" name="Diagramm 7"/>
          <p:cNvGraphicFramePr/>
          <p:nvPr>
            <p:extLst>
              <p:ext uri="{D42A27DB-BD31-4B8C-83A1-F6EECF244321}">
                <p14:modId xmlns:p14="http://schemas.microsoft.com/office/powerpoint/2010/main" val="777216299"/>
              </p:ext>
            </p:extLst>
          </p:nvPr>
        </p:nvGraphicFramePr>
        <p:xfrm>
          <a:off x="839788" y="1852613"/>
          <a:ext cx="10982325" cy="46727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33577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smtClean="0"/>
              <a:t>Kosten Einsprache</a:t>
            </a:r>
            <a:endParaRPr lang="de-CH" dirty="0"/>
          </a:p>
        </p:txBody>
      </p:sp>
      <p:sp>
        <p:nvSpPr>
          <p:cNvPr id="3" name="Inhaltsplatzhalter 2"/>
          <p:cNvSpPr>
            <a:spLocks noGrp="1"/>
          </p:cNvSpPr>
          <p:nvPr>
            <p:ph sz="half" idx="1"/>
          </p:nvPr>
        </p:nvSpPr>
        <p:spPr/>
        <p:txBody>
          <a:bodyPr/>
          <a:lstStyle/>
          <a:p>
            <a:r>
              <a:rPr lang="de-CH" dirty="0"/>
              <a:t>Bis zum </a:t>
            </a:r>
            <a:r>
              <a:rPr lang="de-CH" dirty="0" smtClean="0"/>
              <a:t>Einsprache-Entscheid </a:t>
            </a:r>
            <a:r>
              <a:rPr lang="de-CH" dirty="0"/>
              <a:t>ist das Rechtsmittelverfahren kostenlos, </a:t>
            </a:r>
            <a:r>
              <a:rPr lang="de-CH" dirty="0" smtClean="0"/>
              <a:t>danach Gerichts-</a:t>
            </a:r>
            <a:br>
              <a:rPr lang="de-CH" dirty="0" smtClean="0"/>
            </a:br>
            <a:r>
              <a:rPr lang="de-CH" dirty="0" smtClean="0"/>
              <a:t>verfahren </a:t>
            </a:r>
            <a:r>
              <a:rPr lang="de-CH" dirty="0"/>
              <a:t>mit </a:t>
            </a:r>
            <a:r>
              <a:rPr lang="de-CH" dirty="0" smtClean="0"/>
              <a:t>Kostenfolgen.</a:t>
            </a:r>
            <a:endParaRPr lang="de-CH" dirty="0"/>
          </a:p>
        </p:txBody>
      </p:sp>
      <p:sp>
        <p:nvSpPr>
          <p:cNvPr id="7" name="Rechteck 6"/>
          <p:cNvSpPr/>
          <p:nvPr/>
        </p:nvSpPr>
        <p:spPr>
          <a:xfrm>
            <a:off x="6330950" y="1852613"/>
            <a:ext cx="5491163" cy="4672798"/>
          </a:xfrm>
          <a:prstGeom prst="rect">
            <a:avLst/>
          </a:prstGeom>
          <a:solidFill>
            <a:schemeClr val="bg1"/>
          </a:solidFill>
        </p:spPr>
      </p:sp>
      <p:sp>
        <p:nvSpPr>
          <p:cNvPr id="9" name="Freihandform 8"/>
          <p:cNvSpPr/>
          <p:nvPr/>
        </p:nvSpPr>
        <p:spPr>
          <a:xfrm>
            <a:off x="6330950" y="5864924"/>
            <a:ext cx="5491163" cy="658253"/>
          </a:xfrm>
          <a:custGeom>
            <a:avLst/>
            <a:gdLst>
              <a:gd name="connsiteX0" fmla="*/ 0 w 5491163"/>
              <a:gd name="connsiteY0" fmla="*/ 0 h 658253"/>
              <a:gd name="connsiteX1" fmla="*/ 5491163 w 5491163"/>
              <a:gd name="connsiteY1" fmla="*/ 0 h 658253"/>
              <a:gd name="connsiteX2" fmla="*/ 5491163 w 5491163"/>
              <a:gd name="connsiteY2" fmla="*/ 658253 h 658253"/>
              <a:gd name="connsiteX3" fmla="*/ 0 w 5491163"/>
              <a:gd name="connsiteY3" fmla="*/ 658253 h 658253"/>
              <a:gd name="connsiteX4" fmla="*/ 0 w 5491163"/>
              <a:gd name="connsiteY4" fmla="*/ 0 h 658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1163" h="658253">
                <a:moveTo>
                  <a:pt x="0" y="0"/>
                </a:moveTo>
                <a:lnTo>
                  <a:pt x="5491163" y="0"/>
                </a:lnTo>
                <a:lnTo>
                  <a:pt x="5491163" y="658253"/>
                </a:lnTo>
                <a:lnTo>
                  <a:pt x="0" y="658253"/>
                </a:lnTo>
                <a:lnTo>
                  <a:pt x="0" y="0"/>
                </a:lnTo>
                <a:close/>
              </a:path>
            </a:pathLst>
          </a:custGeom>
          <a:solidFill>
            <a:schemeClr val="accent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de-CH" sz="2600" b="0" kern="1200" dirty="0" smtClean="0">
                <a:solidFill>
                  <a:schemeClr val="tx1"/>
                </a:solidFill>
              </a:rPr>
              <a:t>Beschwerde</a:t>
            </a:r>
            <a:endParaRPr lang="de-DE" sz="2600" b="0" kern="1200" dirty="0" smtClean="0">
              <a:solidFill>
                <a:schemeClr val="tx1"/>
              </a:solidFill>
            </a:endParaRPr>
          </a:p>
        </p:txBody>
      </p:sp>
      <p:sp>
        <p:nvSpPr>
          <p:cNvPr id="10" name="Freihandform 9"/>
          <p:cNvSpPr/>
          <p:nvPr/>
        </p:nvSpPr>
        <p:spPr>
          <a:xfrm>
            <a:off x="6330950" y="4862403"/>
            <a:ext cx="5491164" cy="1012394"/>
          </a:xfrm>
          <a:custGeom>
            <a:avLst/>
            <a:gdLst>
              <a:gd name="connsiteX0" fmla="*/ 0 w 5491163"/>
              <a:gd name="connsiteY0" fmla="*/ 354570 h 1012393"/>
              <a:gd name="connsiteX1" fmla="*/ 2619032 w 5491163"/>
              <a:gd name="connsiteY1" fmla="*/ 354570 h 1012393"/>
              <a:gd name="connsiteX2" fmla="*/ 2619032 w 5491163"/>
              <a:gd name="connsiteY2" fmla="*/ 253098 h 1012393"/>
              <a:gd name="connsiteX3" fmla="*/ 2492483 w 5491163"/>
              <a:gd name="connsiteY3" fmla="*/ 253098 h 1012393"/>
              <a:gd name="connsiteX4" fmla="*/ 2745582 w 5491163"/>
              <a:gd name="connsiteY4" fmla="*/ 0 h 1012393"/>
              <a:gd name="connsiteX5" fmla="*/ 2998680 w 5491163"/>
              <a:gd name="connsiteY5" fmla="*/ 253098 h 1012393"/>
              <a:gd name="connsiteX6" fmla="*/ 2872131 w 5491163"/>
              <a:gd name="connsiteY6" fmla="*/ 253098 h 1012393"/>
              <a:gd name="connsiteX7" fmla="*/ 2872131 w 5491163"/>
              <a:gd name="connsiteY7" fmla="*/ 354570 h 1012393"/>
              <a:gd name="connsiteX8" fmla="*/ 5491163 w 5491163"/>
              <a:gd name="connsiteY8" fmla="*/ 354570 h 1012393"/>
              <a:gd name="connsiteX9" fmla="*/ 5491163 w 5491163"/>
              <a:gd name="connsiteY9" fmla="*/ 1012393 h 1012393"/>
              <a:gd name="connsiteX10" fmla="*/ 0 w 5491163"/>
              <a:gd name="connsiteY10" fmla="*/ 1012393 h 1012393"/>
              <a:gd name="connsiteX11" fmla="*/ 0 w 5491163"/>
              <a:gd name="connsiteY11" fmla="*/ 354570 h 1012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91163" h="1012393">
                <a:moveTo>
                  <a:pt x="5491163" y="657823"/>
                </a:moveTo>
                <a:lnTo>
                  <a:pt x="2872131" y="657823"/>
                </a:lnTo>
                <a:lnTo>
                  <a:pt x="2872131" y="759295"/>
                </a:lnTo>
                <a:lnTo>
                  <a:pt x="2998680" y="759295"/>
                </a:lnTo>
                <a:lnTo>
                  <a:pt x="2745581" y="1012392"/>
                </a:lnTo>
                <a:lnTo>
                  <a:pt x="2492483" y="759295"/>
                </a:lnTo>
                <a:lnTo>
                  <a:pt x="2619032" y="759295"/>
                </a:lnTo>
                <a:lnTo>
                  <a:pt x="2619032" y="657823"/>
                </a:lnTo>
                <a:lnTo>
                  <a:pt x="0" y="657823"/>
                </a:lnTo>
                <a:lnTo>
                  <a:pt x="0" y="1"/>
                </a:lnTo>
                <a:lnTo>
                  <a:pt x="5491163" y="1"/>
                </a:lnTo>
                <a:lnTo>
                  <a:pt x="5491163" y="657823"/>
                </a:lnTo>
                <a:close/>
              </a:path>
            </a:pathLst>
          </a:custGeom>
          <a:solidFill>
            <a:schemeClr val="accent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4912" tIns="184913" rIns="184913" bIns="539482" numCol="1" spcCol="1270" anchor="ctr" anchorCtr="0">
            <a:noAutofit/>
          </a:bodyPr>
          <a:lstStyle/>
          <a:p>
            <a:pPr lvl="0" algn="ctr" defTabSz="1155700">
              <a:lnSpc>
                <a:spcPct val="90000"/>
              </a:lnSpc>
              <a:spcBef>
                <a:spcPct val="0"/>
              </a:spcBef>
              <a:spcAft>
                <a:spcPct val="35000"/>
              </a:spcAft>
            </a:pPr>
            <a:r>
              <a:rPr lang="de-CH" sz="2600" b="0" kern="1200" dirty="0" smtClean="0">
                <a:solidFill>
                  <a:schemeClr val="tx1"/>
                </a:solidFill>
              </a:rPr>
              <a:t>Beschwerde</a:t>
            </a:r>
            <a:endParaRPr lang="de-CH" sz="2600" b="0" kern="1200" dirty="0">
              <a:solidFill>
                <a:schemeClr val="tx1"/>
              </a:solidFill>
            </a:endParaRPr>
          </a:p>
        </p:txBody>
      </p:sp>
      <p:sp>
        <p:nvSpPr>
          <p:cNvPr id="11" name="Freihandform 10"/>
          <p:cNvSpPr/>
          <p:nvPr/>
        </p:nvSpPr>
        <p:spPr>
          <a:xfrm>
            <a:off x="6330950" y="3859884"/>
            <a:ext cx="5491163" cy="1012394"/>
          </a:xfrm>
          <a:custGeom>
            <a:avLst/>
            <a:gdLst>
              <a:gd name="connsiteX0" fmla="*/ 0 w 5491163"/>
              <a:gd name="connsiteY0" fmla="*/ 354570 h 1012393"/>
              <a:gd name="connsiteX1" fmla="*/ 2619032 w 5491163"/>
              <a:gd name="connsiteY1" fmla="*/ 354570 h 1012393"/>
              <a:gd name="connsiteX2" fmla="*/ 2619032 w 5491163"/>
              <a:gd name="connsiteY2" fmla="*/ 253098 h 1012393"/>
              <a:gd name="connsiteX3" fmla="*/ 2492483 w 5491163"/>
              <a:gd name="connsiteY3" fmla="*/ 253098 h 1012393"/>
              <a:gd name="connsiteX4" fmla="*/ 2745582 w 5491163"/>
              <a:gd name="connsiteY4" fmla="*/ 0 h 1012393"/>
              <a:gd name="connsiteX5" fmla="*/ 2998680 w 5491163"/>
              <a:gd name="connsiteY5" fmla="*/ 253098 h 1012393"/>
              <a:gd name="connsiteX6" fmla="*/ 2872131 w 5491163"/>
              <a:gd name="connsiteY6" fmla="*/ 253098 h 1012393"/>
              <a:gd name="connsiteX7" fmla="*/ 2872131 w 5491163"/>
              <a:gd name="connsiteY7" fmla="*/ 354570 h 1012393"/>
              <a:gd name="connsiteX8" fmla="*/ 5491163 w 5491163"/>
              <a:gd name="connsiteY8" fmla="*/ 354570 h 1012393"/>
              <a:gd name="connsiteX9" fmla="*/ 5491163 w 5491163"/>
              <a:gd name="connsiteY9" fmla="*/ 1012393 h 1012393"/>
              <a:gd name="connsiteX10" fmla="*/ 0 w 5491163"/>
              <a:gd name="connsiteY10" fmla="*/ 1012393 h 1012393"/>
              <a:gd name="connsiteX11" fmla="*/ 0 w 5491163"/>
              <a:gd name="connsiteY11" fmla="*/ 354570 h 1012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91163" h="1012393">
                <a:moveTo>
                  <a:pt x="5491163" y="657823"/>
                </a:moveTo>
                <a:lnTo>
                  <a:pt x="2872131" y="657823"/>
                </a:lnTo>
                <a:lnTo>
                  <a:pt x="2872131" y="759295"/>
                </a:lnTo>
                <a:lnTo>
                  <a:pt x="2998680" y="759295"/>
                </a:lnTo>
                <a:lnTo>
                  <a:pt x="2745581" y="1012392"/>
                </a:lnTo>
                <a:lnTo>
                  <a:pt x="2492483" y="759295"/>
                </a:lnTo>
                <a:lnTo>
                  <a:pt x="2619032" y="759295"/>
                </a:lnTo>
                <a:lnTo>
                  <a:pt x="2619032" y="657823"/>
                </a:lnTo>
                <a:lnTo>
                  <a:pt x="0" y="657823"/>
                </a:lnTo>
                <a:lnTo>
                  <a:pt x="0" y="1"/>
                </a:lnTo>
                <a:lnTo>
                  <a:pt x="5491163" y="1"/>
                </a:lnTo>
                <a:lnTo>
                  <a:pt x="5491163" y="657823"/>
                </a:lnTo>
                <a:close/>
              </a:path>
            </a:pathLst>
          </a:custGeom>
          <a:solidFill>
            <a:schemeClr val="accent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4911" tIns="184913" rIns="184912" bIns="539482" numCol="1" spcCol="1270" anchor="ctr" anchorCtr="0">
            <a:noAutofit/>
          </a:bodyPr>
          <a:lstStyle/>
          <a:p>
            <a:pPr lvl="0" algn="ctr" defTabSz="1155700">
              <a:lnSpc>
                <a:spcPct val="90000"/>
              </a:lnSpc>
              <a:spcBef>
                <a:spcPct val="0"/>
              </a:spcBef>
              <a:spcAft>
                <a:spcPct val="35000"/>
              </a:spcAft>
            </a:pPr>
            <a:r>
              <a:rPr lang="de-CH" sz="2600" b="0" kern="1200" dirty="0" smtClean="0">
                <a:solidFill>
                  <a:schemeClr val="tx1"/>
                </a:solidFill>
              </a:rPr>
              <a:t>Rekurs/Beschwerde</a:t>
            </a:r>
            <a:endParaRPr lang="de-DE" sz="2600" b="0" kern="1200" dirty="0" smtClean="0">
              <a:solidFill>
                <a:schemeClr val="tx1"/>
              </a:solidFill>
            </a:endParaRPr>
          </a:p>
        </p:txBody>
      </p:sp>
      <p:sp>
        <p:nvSpPr>
          <p:cNvPr id="12" name="Freihandform 11"/>
          <p:cNvSpPr/>
          <p:nvPr/>
        </p:nvSpPr>
        <p:spPr>
          <a:xfrm>
            <a:off x="6330950" y="2857365"/>
            <a:ext cx="5491163" cy="1012394"/>
          </a:xfrm>
          <a:custGeom>
            <a:avLst/>
            <a:gdLst>
              <a:gd name="connsiteX0" fmla="*/ 0 w 5491163"/>
              <a:gd name="connsiteY0" fmla="*/ 354570 h 1012393"/>
              <a:gd name="connsiteX1" fmla="*/ 2619032 w 5491163"/>
              <a:gd name="connsiteY1" fmla="*/ 354570 h 1012393"/>
              <a:gd name="connsiteX2" fmla="*/ 2619032 w 5491163"/>
              <a:gd name="connsiteY2" fmla="*/ 253098 h 1012393"/>
              <a:gd name="connsiteX3" fmla="*/ 2492483 w 5491163"/>
              <a:gd name="connsiteY3" fmla="*/ 253098 h 1012393"/>
              <a:gd name="connsiteX4" fmla="*/ 2745582 w 5491163"/>
              <a:gd name="connsiteY4" fmla="*/ 0 h 1012393"/>
              <a:gd name="connsiteX5" fmla="*/ 2998680 w 5491163"/>
              <a:gd name="connsiteY5" fmla="*/ 253098 h 1012393"/>
              <a:gd name="connsiteX6" fmla="*/ 2872131 w 5491163"/>
              <a:gd name="connsiteY6" fmla="*/ 253098 h 1012393"/>
              <a:gd name="connsiteX7" fmla="*/ 2872131 w 5491163"/>
              <a:gd name="connsiteY7" fmla="*/ 354570 h 1012393"/>
              <a:gd name="connsiteX8" fmla="*/ 5491163 w 5491163"/>
              <a:gd name="connsiteY8" fmla="*/ 354570 h 1012393"/>
              <a:gd name="connsiteX9" fmla="*/ 5491163 w 5491163"/>
              <a:gd name="connsiteY9" fmla="*/ 1012393 h 1012393"/>
              <a:gd name="connsiteX10" fmla="*/ 0 w 5491163"/>
              <a:gd name="connsiteY10" fmla="*/ 1012393 h 1012393"/>
              <a:gd name="connsiteX11" fmla="*/ 0 w 5491163"/>
              <a:gd name="connsiteY11" fmla="*/ 354570 h 1012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91163" h="1012393">
                <a:moveTo>
                  <a:pt x="5491163" y="657823"/>
                </a:moveTo>
                <a:lnTo>
                  <a:pt x="2872131" y="657823"/>
                </a:lnTo>
                <a:lnTo>
                  <a:pt x="2872131" y="759295"/>
                </a:lnTo>
                <a:lnTo>
                  <a:pt x="2998680" y="759295"/>
                </a:lnTo>
                <a:lnTo>
                  <a:pt x="2745581" y="1012392"/>
                </a:lnTo>
                <a:lnTo>
                  <a:pt x="2492483" y="759295"/>
                </a:lnTo>
                <a:lnTo>
                  <a:pt x="2619032" y="759295"/>
                </a:lnTo>
                <a:lnTo>
                  <a:pt x="2619032" y="657823"/>
                </a:lnTo>
                <a:lnTo>
                  <a:pt x="0" y="657823"/>
                </a:lnTo>
                <a:lnTo>
                  <a:pt x="0" y="1"/>
                </a:lnTo>
                <a:lnTo>
                  <a:pt x="5491163" y="1"/>
                </a:lnTo>
                <a:lnTo>
                  <a:pt x="5491163" y="657823"/>
                </a:lnTo>
                <a:close/>
              </a:path>
            </a:pathLst>
          </a:custGeom>
          <a:solidFill>
            <a:schemeClr val="accent4"/>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4911" tIns="184913" rIns="184912" bIns="539482" numCol="1" spcCol="1270" anchor="ctr" anchorCtr="0">
            <a:noAutofit/>
          </a:bodyPr>
          <a:lstStyle/>
          <a:p>
            <a:pPr lvl="0" algn="ctr" defTabSz="1155700">
              <a:lnSpc>
                <a:spcPct val="90000"/>
              </a:lnSpc>
              <a:spcBef>
                <a:spcPct val="0"/>
              </a:spcBef>
              <a:spcAft>
                <a:spcPct val="35000"/>
              </a:spcAft>
            </a:pPr>
            <a:r>
              <a:rPr lang="de-CH" sz="2600" b="0" kern="1200" dirty="0" smtClean="0">
                <a:solidFill>
                  <a:schemeClr val="tx1"/>
                </a:solidFill>
              </a:rPr>
              <a:t>Einsprache</a:t>
            </a:r>
            <a:endParaRPr lang="de-DE" sz="2600" b="0" kern="1200" dirty="0" smtClean="0">
              <a:solidFill>
                <a:schemeClr val="tx1"/>
              </a:solidFill>
            </a:endParaRPr>
          </a:p>
        </p:txBody>
      </p:sp>
      <p:sp>
        <p:nvSpPr>
          <p:cNvPr id="13" name="Freihandform 12"/>
          <p:cNvSpPr/>
          <p:nvPr/>
        </p:nvSpPr>
        <p:spPr>
          <a:xfrm>
            <a:off x="6330950" y="1854845"/>
            <a:ext cx="5491163" cy="1012395"/>
          </a:xfrm>
          <a:custGeom>
            <a:avLst/>
            <a:gdLst>
              <a:gd name="connsiteX0" fmla="*/ 0 w 5491163"/>
              <a:gd name="connsiteY0" fmla="*/ 354570 h 1012393"/>
              <a:gd name="connsiteX1" fmla="*/ 2619032 w 5491163"/>
              <a:gd name="connsiteY1" fmla="*/ 354570 h 1012393"/>
              <a:gd name="connsiteX2" fmla="*/ 2619032 w 5491163"/>
              <a:gd name="connsiteY2" fmla="*/ 253098 h 1012393"/>
              <a:gd name="connsiteX3" fmla="*/ 2492483 w 5491163"/>
              <a:gd name="connsiteY3" fmla="*/ 253098 h 1012393"/>
              <a:gd name="connsiteX4" fmla="*/ 2745582 w 5491163"/>
              <a:gd name="connsiteY4" fmla="*/ 0 h 1012393"/>
              <a:gd name="connsiteX5" fmla="*/ 2998680 w 5491163"/>
              <a:gd name="connsiteY5" fmla="*/ 253098 h 1012393"/>
              <a:gd name="connsiteX6" fmla="*/ 2872131 w 5491163"/>
              <a:gd name="connsiteY6" fmla="*/ 253098 h 1012393"/>
              <a:gd name="connsiteX7" fmla="*/ 2872131 w 5491163"/>
              <a:gd name="connsiteY7" fmla="*/ 354570 h 1012393"/>
              <a:gd name="connsiteX8" fmla="*/ 5491163 w 5491163"/>
              <a:gd name="connsiteY8" fmla="*/ 354570 h 1012393"/>
              <a:gd name="connsiteX9" fmla="*/ 5491163 w 5491163"/>
              <a:gd name="connsiteY9" fmla="*/ 1012393 h 1012393"/>
              <a:gd name="connsiteX10" fmla="*/ 0 w 5491163"/>
              <a:gd name="connsiteY10" fmla="*/ 1012393 h 1012393"/>
              <a:gd name="connsiteX11" fmla="*/ 0 w 5491163"/>
              <a:gd name="connsiteY11" fmla="*/ 354570 h 1012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91163" h="1012393">
                <a:moveTo>
                  <a:pt x="5491163" y="657823"/>
                </a:moveTo>
                <a:lnTo>
                  <a:pt x="2872131" y="657823"/>
                </a:lnTo>
                <a:lnTo>
                  <a:pt x="2872131" y="759295"/>
                </a:lnTo>
                <a:lnTo>
                  <a:pt x="2998680" y="759295"/>
                </a:lnTo>
                <a:lnTo>
                  <a:pt x="2745581" y="1012392"/>
                </a:lnTo>
                <a:lnTo>
                  <a:pt x="2492483" y="759295"/>
                </a:lnTo>
                <a:lnTo>
                  <a:pt x="2619032" y="759295"/>
                </a:lnTo>
                <a:lnTo>
                  <a:pt x="2619032" y="657823"/>
                </a:lnTo>
                <a:lnTo>
                  <a:pt x="0" y="657823"/>
                </a:lnTo>
                <a:lnTo>
                  <a:pt x="0" y="1"/>
                </a:lnTo>
                <a:lnTo>
                  <a:pt x="5491163" y="1"/>
                </a:lnTo>
                <a:lnTo>
                  <a:pt x="5491163" y="657823"/>
                </a:lnTo>
                <a:close/>
              </a:path>
            </a:pathLst>
          </a:custGeom>
          <a:solidFill>
            <a:schemeClr val="accent4"/>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4911" tIns="184913" rIns="184912" bIns="539483" numCol="1" spcCol="1270" anchor="ctr" anchorCtr="0">
            <a:noAutofit/>
          </a:bodyPr>
          <a:lstStyle/>
          <a:p>
            <a:pPr lvl="0" algn="ctr" defTabSz="1155700">
              <a:lnSpc>
                <a:spcPct val="90000"/>
              </a:lnSpc>
              <a:spcBef>
                <a:spcPct val="0"/>
              </a:spcBef>
              <a:spcAft>
                <a:spcPct val="35000"/>
              </a:spcAft>
            </a:pPr>
            <a:r>
              <a:rPr lang="de-CH" sz="2600" b="0" kern="1200" dirty="0" smtClean="0">
                <a:solidFill>
                  <a:schemeClr val="tx1"/>
                </a:solidFill>
              </a:rPr>
              <a:t>Veranlagungsverfügung</a:t>
            </a:r>
            <a:endParaRPr lang="de-CH" sz="2600" b="0" kern="1200" dirty="0">
              <a:solidFill>
                <a:schemeClr val="tx1"/>
              </a:solidFill>
            </a:endParaRPr>
          </a:p>
        </p:txBody>
      </p:sp>
    </p:spTree>
    <p:extLst>
      <p:ext uri="{BB962C8B-B14F-4D97-AF65-F5344CB8AC3E}">
        <p14:creationId xmlns:p14="http://schemas.microsoft.com/office/powerpoint/2010/main" val="42073632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CH" dirty="0" smtClean="0"/>
              <a:t>Einsprache: </a:t>
            </a:r>
            <a:r>
              <a:rPr lang="de-CH" dirty="0"/>
              <a:t>Wichtigste Punkte</a:t>
            </a:r>
          </a:p>
        </p:txBody>
      </p:sp>
      <p:sp>
        <p:nvSpPr>
          <p:cNvPr id="8" name="Inhaltsplatzhalter 7"/>
          <p:cNvSpPr>
            <a:spLocks noGrp="1"/>
          </p:cNvSpPr>
          <p:nvPr>
            <p:ph idx="1"/>
          </p:nvPr>
        </p:nvSpPr>
        <p:spPr/>
        <p:txBody>
          <a:bodyPr/>
          <a:lstStyle/>
          <a:p>
            <a:r>
              <a:rPr lang="de-CH" dirty="0"/>
              <a:t>Merke: </a:t>
            </a:r>
          </a:p>
          <a:p>
            <a:pPr lvl="1"/>
            <a:r>
              <a:rPr lang="de-CH" dirty="0"/>
              <a:t>Mit der Einsprache kannst du dich gegen die Veranlagung wehren.</a:t>
            </a:r>
          </a:p>
          <a:p>
            <a:pPr lvl="1"/>
            <a:r>
              <a:rPr lang="de-CH" dirty="0"/>
              <a:t>Die Einsprache ist schriftlich und innerhalb der in der Rechtsmittelbelehrung angegebenen Frist an die dort aufgeführte Behörde bzw. das Gericht zu senden.</a:t>
            </a:r>
          </a:p>
          <a:p>
            <a:pPr lvl="1"/>
            <a:r>
              <a:rPr lang="de-CH" dirty="0"/>
              <a:t>Die Einsprache ist gratis, weitere Rechtsmittel sind kostenpflichtig</a:t>
            </a:r>
            <a:r>
              <a:rPr lang="de-CH" dirty="0" smtClean="0"/>
              <a:t>.</a:t>
            </a:r>
          </a:p>
          <a:p>
            <a:pPr lvl="1"/>
            <a:r>
              <a:rPr lang="de-CH" dirty="0"/>
              <a:t>Nutze die Einsprache</a:t>
            </a:r>
            <a:r>
              <a:rPr lang="de-CH" dirty="0" smtClean="0"/>
              <a:t>!</a:t>
            </a:r>
            <a:endParaRPr lang="de-CH" dirty="0"/>
          </a:p>
          <a:p>
            <a:endParaRPr lang="de-CH" dirty="0"/>
          </a:p>
        </p:txBody>
      </p:sp>
    </p:spTree>
    <p:extLst>
      <p:ext uri="{BB962C8B-B14F-4D97-AF65-F5344CB8AC3E}">
        <p14:creationId xmlns:p14="http://schemas.microsoft.com/office/powerpoint/2010/main" val="40761510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de-CH" dirty="0"/>
              <a:t>Steuern </a:t>
            </a:r>
            <a:r>
              <a:rPr lang="de-CH" dirty="0" smtClean="0"/>
              <a:t>bezahlen</a:t>
            </a:r>
            <a:endParaRPr lang="de-CH" dirty="0"/>
          </a:p>
        </p:txBody>
      </p:sp>
    </p:spTree>
    <p:extLst>
      <p:ext uri="{BB962C8B-B14F-4D97-AF65-F5344CB8AC3E}">
        <p14:creationId xmlns:p14="http://schemas.microsoft.com/office/powerpoint/2010/main" val="23417937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a:t>Kantons- und Gemeindesteuern</a:t>
            </a:r>
          </a:p>
        </p:txBody>
      </p:sp>
      <p:sp>
        <p:nvSpPr>
          <p:cNvPr id="5" name="Inhaltsplatzhalter 4"/>
          <p:cNvSpPr>
            <a:spLocks noGrp="1"/>
          </p:cNvSpPr>
          <p:nvPr>
            <p:ph idx="1"/>
          </p:nvPr>
        </p:nvSpPr>
        <p:spPr/>
        <p:txBody>
          <a:bodyPr/>
          <a:lstStyle/>
          <a:p>
            <a:pPr lvl="1"/>
            <a:r>
              <a:rPr lang="de-CH" dirty="0"/>
              <a:t>3 Ratenrechnungen (Mai, August und  November)</a:t>
            </a:r>
          </a:p>
          <a:p>
            <a:pPr lvl="1"/>
            <a:r>
              <a:rPr lang="de-CH" dirty="0"/>
              <a:t>Die Höhe der Raten richtet sich nach den Angaben in der letzten eingereichten Steuererklärung</a:t>
            </a:r>
          </a:p>
          <a:p>
            <a:pPr lvl="1"/>
            <a:r>
              <a:rPr lang="de-CH" dirty="0"/>
              <a:t>Der definitive Betrag wird mit der Schlussabrechnung </a:t>
            </a:r>
            <a:r>
              <a:rPr lang="de-CH" dirty="0" smtClean="0"/>
              <a:t>eingefordert</a:t>
            </a:r>
            <a:endParaRPr lang="de-CH" dirty="0"/>
          </a:p>
        </p:txBody>
      </p:sp>
    </p:spTree>
    <p:extLst>
      <p:ext uri="{BB962C8B-B14F-4D97-AF65-F5344CB8AC3E}">
        <p14:creationId xmlns:p14="http://schemas.microsoft.com/office/powerpoint/2010/main" val="18725585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Direkte Bundessteuer</a:t>
            </a:r>
          </a:p>
        </p:txBody>
      </p:sp>
      <p:sp>
        <p:nvSpPr>
          <p:cNvPr id="3" name="Inhaltsplatzhalter 2"/>
          <p:cNvSpPr>
            <a:spLocks noGrp="1"/>
          </p:cNvSpPr>
          <p:nvPr>
            <p:ph idx="1"/>
          </p:nvPr>
        </p:nvSpPr>
        <p:spPr/>
        <p:txBody>
          <a:bodyPr/>
          <a:lstStyle/>
          <a:p>
            <a:pPr lvl="1"/>
            <a:r>
              <a:rPr lang="de-CH" dirty="0" smtClean="0"/>
              <a:t>Provisorische </a:t>
            </a:r>
            <a:r>
              <a:rPr lang="de-CH" dirty="0"/>
              <a:t>Rechnung im März des Folgejahres</a:t>
            </a:r>
          </a:p>
          <a:p>
            <a:endParaRPr lang="de-CH" dirty="0" smtClean="0"/>
          </a:p>
          <a:p>
            <a:r>
              <a:rPr lang="de-CH" dirty="0"/>
              <a:t>Infos auf </a:t>
            </a:r>
            <a:r>
              <a:rPr lang="de-CH" dirty="0">
                <a:hlinkClick r:id="rId3"/>
              </a:rPr>
              <a:t>www.taxme.ch/steuern-bezahlen</a:t>
            </a:r>
            <a:endParaRPr lang="de-CH" dirty="0"/>
          </a:p>
          <a:p>
            <a:endParaRPr lang="de-CH" dirty="0"/>
          </a:p>
        </p:txBody>
      </p:sp>
    </p:spTree>
    <p:extLst>
      <p:ext uri="{BB962C8B-B14F-4D97-AF65-F5344CB8AC3E}">
        <p14:creationId xmlns:p14="http://schemas.microsoft.com/office/powerpoint/2010/main" val="158795347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Tipp: Privates Steuerkonto anlegen</a:t>
            </a:r>
          </a:p>
        </p:txBody>
      </p:sp>
      <p:sp>
        <p:nvSpPr>
          <p:cNvPr id="3" name="Inhaltsplatzhalter 2"/>
          <p:cNvSpPr>
            <a:spLocks noGrp="1"/>
          </p:cNvSpPr>
          <p:nvPr>
            <p:ph idx="1"/>
          </p:nvPr>
        </p:nvSpPr>
        <p:spPr/>
        <p:txBody>
          <a:bodyPr/>
          <a:lstStyle/>
          <a:p>
            <a:pPr lvl="1"/>
            <a:r>
              <a:rPr lang="de-CH" dirty="0"/>
              <a:t>Um Engpässe und Zahlungsschwierigkeiten zu vermeiden, lohnt es sich, ein privates Steuerkonto anzulegen oder </a:t>
            </a:r>
            <a:r>
              <a:rPr lang="de-CH" dirty="0">
                <a:hlinkClick r:id="rId2"/>
              </a:rPr>
              <a:t>Vorauszahlungen</a:t>
            </a:r>
            <a:r>
              <a:rPr lang="de-CH" dirty="0"/>
              <a:t> an die Steuerverwaltung zu leisten.</a:t>
            </a:r>
          </a:p>
          <a:p>
            <a:pPr lvl="1"/>
            <a:r>
              <a:rPr lang="de-CH" dirty="0"/>
              <a:t>Prüfe vorab, wie viel die Steuer in etwa betragen </a:t>
            </a:r>
            <a:r>
              <a:rPr lang="de-CH" dirty="0" smtClean="0"/>
              <a:t>wird:</a:t>
            </a:r>
            <a:br>
              <a:rPr lang="de-CH" dirty="0" smtClean="0"/>
            </a:br>
            <a:r>
              <a:rPr lang="de-CH" dirty="0" smtClean="0">
                <a:hlinkClick r:id="rId3"/>
              </a:rPr>
              <a:t>Steuerrechner ESTV</a:t>
            </a:r>
            <a:endParaRPr lang="de-CH" dirty="0"/>
          </a:p>
          <a:p>
            <a:endParaRPr lang="de-CH" dirty="0"/>
          </a:p>
        </p:txBody>
      </p:sp>
    </p:spTree>
    <p:extLst>
      <p:ext uri="{BB962C8B-B14F-4D97-AF65-F5344CB8AC3E}">
        <p14:creationId xmlns:p14="http://schemas.microsoft.com/office/powerpoint/2010/main" val="26646298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Zahlungsschwierigkeiten?</a:t>
            </a:r>
          </a:p>
        </p:txBody>
      </p:sp>
      <p:sp>
        <p:nvSpPr>
          <p:cNvPr id="3" name="Inhaltsplatzhalter 2"/>
          <p:cNvSpPr>
            <a:spLocks noGrp="1"/>
          </p:cNvSpPr>
          <p:nvPr>
            <p:ph idx="1"/>
          </p:nvPr>
        </p:nvSpPr>
        <p:spPr/>
        <p:txBody>
          <a:bodyPr/>
          <a:lstStyle/>
          <a:p>
            <a:r>
              <a:rPr lang="de-CH" dirty="0"/>
              <a:t>Bei Zahlungsschwierigkeiten rechtzeitig die </a:t>
            </a:r>
            <a:r>
              <a:rPr lang="de-CH" dirty="0" smtClean="0"/>
              <a:t>Steuerverwaltung</a:t>
            </a:r>
            <a:br>
              <a:rPr lang="de-CH" dirty="0" smtClean="0"/>
            </a:br>
            <a:r>
              <a:rPr lang="de-CH" dirty="0" smtClean="0"/>
              <a:t>(den </a:t>
            </a:r>
            <a:r>
              <a:rPr lang="de-CH" dirty="0"/>
              <a:t>Bereich Inkasso) um Ratenzahlungen anfragen!</a:t>
            </a:r>
          </a:p>
          <a:p>
            <a:endParaRPr lang="de-CH" dirty="0"/>
          </a:p>
        </p:txBody>
      </p:sp>
    </p:spTree>
    <p:extLst>
      <p:ext uri="{BB962C8B-B14F-4D97-AF65-F5344CB8AC3E}">
        <p14:creationId xmlns:p14="http://schemas.microsoft.com/office/powerpoint/2010/main" val="356584569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CH" dirty="0"/>
              <a:t>Fragen?</a:t>
            </a:r>
          </a:p>
        </p:txBody>
      </p:sp>
      <p:sp>
        <p:nvSpPr>
          <p:cNvPr id="7" name="Inhaltsplatzhalter 6"/>
          <p:cNvSpPr>
            <a:spLocks noGrp="1"/>
          </p:cNvSpPr>
          <p:nvPr>
            <p:ph idx="1"/>
          </p:nvPr>
        </p:nvSpPr>
        <p:spPr/>
        <p:txBody>
          <a:bodyPr/>
          <a:lstStyle/>
          <a:p>
            <a:r>
              <a:rPr lang="de-CH" dirty="0"/>
              <a:t>Seite rund um die </a:t>
            </a:r>
            <a:r>
              <a:rPr lang="de-CH" dirty="0" smtClean="0"/>
              <a:t>Steuern</a:t>
            </a:r>
          </a:p>
          <a:p>
            <a:r>
              <a:rPr lang="de-CH" dirty="0" smtClean="0">
                <a:hlinkClick r:id="rId2"/>
              </a:rPr>
              <a:t>www.taxme.ch</a:t>
            </a:r>
            <a:endParaRPr lang="de-CH" dirty="0" smtClean="0"/>
          </a:p>
          <a:p>
            <a:endParaRPr lang="de-CH" dirty="0" smtClean="0"/>
          </a:p>
          <a:p>
            <a:r>
              <a:rPr lang="de-CH" dirty="0" smtClean="0"/>
              <a:t>Wegleitung </a:t>
            </a:r>
            <a:r>
              <a:rPr lang="de-CH" dirty="0"/>
              <a:t>zum Ausfüllen der </a:t>
            </a:r>
            <a:r>
              <a:rPr lang="de-CH" dirty="0" smtClean="0"/>
              <a:t>Steuererklärung</a:t>
            </a:r>
          </a:p>
          <a:p>
            <a:r>
              <a:rPr lang="de-CH" dirty="0" smtClean="0">
                <a:hlinkClick r:id="rId3"/>
              </a:rPr>
              <a:t>www.taxme.ch/wegleitung-np</a:t>
            </a:r>
            <a:endParaRPr lang="de-CH" dirty="0" smtClean="0"/>
          </a:p>
          <a:p>
            <a:endParaRPr lang="de-CH" dirty="0" smtClean="0"/>
          </a:p>
          <a:p>
            <a:r>
              <a:rPr lang="de-CH" dirty="0" smtClean="0"/>
              <a:t>Steuerwissen</a:t>
            </a:r>
          </a:p>
          <a:p>
            <a:r>
              <a:rPr lang="de-CH" dirty="0" smtClean="0">
                <a:hlinkClick r:id="rId4"/>
              </a:rPr>
              <a:t>www.be.ch/steuerwissen</a:t>
            </a:r>
            <a:endParaRPr lang="de-CH" dirty="0" smtClean="0"/>
          </a:p>
          <a:p>
            <a:endParaRPr lang="de-CH" dirty="0"/>
          </a:p>
          <a:p>
            <a:r>
              <a:rPr lang="de-CH" dirty="0"/>
              <a:t>Steuerpraxis des Kantons </a:t>
            </a:r>
            <a:r>
              <a:rPr lang="de-CH" dirty="0" smtClean="0"/>
              <a:t>Bern</a:t>
            </a:r>
          </a:p>
          <a:p>
            <a:r>
              <a:rPr lang="de-CH" dirty="0" smtClean="0">
                <a:hlinkClick r:id="rId5"/>
              </a:rPr>
              <a:t>www.be.ch/taxinfo</a:t>
            </a:r>
            <a:endParaRPr lang="de-CH" dirty="0" smtClean="0"/>
          </a:p>
          <a:p>
            <a:endParaRPr lang="de-CH" dirty="0"/>
          </a:p>
          <a:p>
            <a:endParaRPr lang="de-CH" dirty="0"/>
          </a:p>
        </p:txBody>
      </p:sp>
    </p:spTree>
    <p:extLst>
      <p:ext uri="{BB962C8B-B14F-4D97-AF65-F5344CB8AC3E}">
        <p14:creationId xmlns:p14="http://schemas.microsoft.com/office/powerpoint/2010/main" val="34835389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Danke für die Aufmerksamkeit!</a:t>
            </a:r>
          </a:p>
        </p:txBody>
      </p:sp>
    </p:spTree>
    <p:extLst>
      <p:ext uri="{BB962C8B-B14F-4D97-AF65-F5344CB8AC3E}">
        <p14:creationId xmlns:p14="http://schemas.microsoft.com/office/powerpoint/2010/main" val="37266854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a:t>Das Ausfüllen ist </a:t>
            </a:r>
            <a:r>
              <a:rPr lang="de-CH" dirty="0" smtClean="0"/>
              <a:t>obligatorisch 1/2</a:t>
            </a:r>
            <a:endParaRPr lang="de-CH" dirty="0"/>
          </a:p>
        </p:txBody>
      </p:sp>
      <p:sp>
        <p:nvSpPr>
          <p:cNvPr id="6" name="Inhaltsplatzhalter 5"/>
          <p:cNvSpPr>
            <a:spLocks noGrp="1"/>
          </p:cNvSpPr>
          <p:nvPr>
            <p:ph idx="1"/>
          </p:nvPr>
        </p:nvSpPr>
        <p:spPr/>
        <p:txBody>
          <a:bodyPr/>
          <a:lstStyle/>
          <a:p>
            <a:r>
              <a:rPr lang="de-CH" dirty="0"/>
              <a:t>Die Steuerverwaltung stellt also jedes Jahr meine finanziellen Verhältnisse fest. Dabei habe ich im Veranlagungsverfahren Mitwirkungspflichten:</a:t>
            </a:r>
          </a:p>
          <a:p>
            <a:pPr lvl="1"/>
            <a:r>
              <a:rPr lang="de-CH" dirty="0"/>
              <a:t>Ausfüllen und Einreichen der Steuererklärung</a:t>
            </a:r>
          </a:p>
          <a:p>
            <a:pPr lvl="1"/>
            <a:r>
              <a:rPr lang="de-CH" dirty="0"/>
              <a:t>Ein- oder Nachreichen von geforderten Belegen</a:t>
            </a:r>
          </a:p>
          <a:p>
            <a:pPr lvl="1"/>
            <a:r>
              <a:rPr lang="de-CH" dirty="0"/>
              <a:t>Allenfalls schriftliche oder mündliche </a:t>
            </a:r>
            <a:r>
              <a:rPr lang="de-CH" dirty="0" smtClean="0"/>
              <a:t>Auskünfte</a:t>
            </a:r>
            <a:endParaRPr lang="de-CH" dirty="0"/>
          </a:p>
        </p:txBody>
      </p:sp>
    </p:spTree>
    <p:extLst>
      <p:ext uri="{BB962C8B-B14F-4D97-AF65-F5344CB8AC3E}">
        <p14:creationId xmlns:p14="http://schemas.microsoft.com/office/powerpoint/2010/main" val="27797082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a:t>Das Ausfüllen ist </a:t>
            </a:r>
            <a:r>
              <a:rPr lang="de-CH" dirty="0" smtClean="0"/>
              <a:t>obligatorisch 2/2</a:t>
            </a:r>
            <a:endParaRPr lang="de-CH" dirty="0"/>
          </a:p>
        </p:txBody>
      </p:sp>
      <p:sp>
        <p:nvSpPr>
          <p:cNvPr id="6" name="Inhaltsplatzhalter 5"/>
          <p:cNvSpPr>
            <a:spLocks noGrp="1"/>
          </p:cNvSpPr>
          <p:nvPr>
            <p:ph idx="1"/>
          </p:nvPr>
        </p:nvSpPr>
        <p:spPr/>
        <p:txBody>
          <a:bodyPr/>
          <a:lstStyle/>
          <a:p>
            <a:r>
              <a:rPr lang="de-CH" dirty="0" smtClean="0"/>
              <a:t>Die </a:t>
            </a:r>
            <a:r>
              <a:rPr lang="de-CH" dirty="0"/>
              <a:t>Steuererklärung muss jedes Jahr eingereicht werden. Wenn ich sie nicht einreiche, hat das Konsequenzen:</a:t>
            </a:r>
          </a:p>
          <a:p>
            <a:pPr lvl="1"/>
            <a:r>
              <a:rPr lang="de-CH" dirty="0"/>
              <a:t>Busse</a:t>
            </a:r>
          </a:p>
          <a:p>
            <a:pPr lvl="1"/>
            <a:r>
              <a:rPr lang="de-CH" dirty="0"/>
              <a:t>Ermessensveranlagung </a:t>
            </a:r>
            <a:r>
              <a:rPr lang="de-CH" dirty="0" smtClean="0"/>
              <a:t>&gt; </a:t>
            </a:r>
            <a:r>
              <a:rPr lang="de-CH" dirty="0"/>
              <a:t>die Steuerbehörde setzt den Steuerbetrag von sich aus fest (evtl. höher als wenn ich mitgewirkt hätte</a:t>
            </a:r>
            <a:r>
              <a:rPr lang="de-CH" dirty="0" smtClean="0"/>
              <a:t>).</a:t>
            </a:r>
            <a:endParaRPr lang="de-CH" dirty="0"/>
          </a:p>
        </p:txBody>
      </p:sp>
    </p:spTree>
    <p:extLst>
      <p:ext uri="{BB962C8B-B14F-4D97-AF65-F5344CB8AC3E}">
        <p14:creationId xmlns:p14="http://schemas.microsoft.com/office/powerpoint/2010/main" val="4231033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Strafen und Verstösse</a:t>
            </a:r>
          </a:p>
        </p:txBody>
      </p:sp>
      <p:sp>
        <p:nvSpPr>
          <p:cNvPr id="3" name="Inhaltsplatzhalter 2"/>
          <p:cNvSpPr>
            <a:spLocks noGrp="1"/>
          </p:cNvSpPr>
          <p:nvPr>
            <p:ph idx="1"/>
          </p:nvPr>
        </p:nvSpPr>
        <p:spPr/>
        <p:txBody>
          <a:bodyPr/>
          <a:lstStyle/>
          <a:p>
            <a:r>
              <a:rPr lang="de-CH" dirty="0"/>
              <a:t>Die Steuererklärung ist wahrheitsgemäss auszufüllen. Wenn ich dies nicht tue, drohen strafrechtliche Folgen:</a:t>
            </a:r>
          </a:p>
          <a:p>
            <a:endParaRPr lang="de-CH" dirty="0"/>
          </a:p>
          <a:p>
            <a:r>
              <a:rPr lang="de-CH" b="1" dirty="0"/>
              <a:t>Behördliche Strafen</a:t>
            </a:r>
          </a:p>
          <a:p>
            <a:r>
              <a:rPr lang="de-CH" dirty="0"/>
              <a:t>Busse bei Verletzung von Verfahrenspflichten und </a:t>
            </a:r>
            <a:r>
              <a:rPr lang="de-CH" dirty="0" smtClean="0"/>
              <a:t>Steuerhinterziehung</a:t>
            </a:r>
            <a:br>
              <a:rPr lang="de-CH" dirty="0" smtClean="0"/>
            </a:br>
            <a:r>
              <a:rPr lang="de-CH" dirty="0" smtClean="0"/>
              <a:t>(z.B. </a:t>
            </a:r>
            <a:r>
              <a:rPr lang="de-CH" dirty="0"/>
              <a:t>Lohn nicht angegeben</a:t>
            </a:r>
            <a:r>
              <a:rPr lang="de-CH" dirty="0" smtClean="0"/>
              <a:t>)</a:t>
            </a:r>
            <a:endParaRPr lang="de-CH" dirty="0"/>
          </a:p>
          <a:p>
            <a:endParaRPr lang="de-CH" dirty="0"/>
          </a:p>
          <a:p>
            <a:r>
              <a:rPr lang="de-CH" b="1" dirty="0"/>
              <a:t>Strafrechtliche Folgen</a:t>
            </a:r>
          </a:p>
          <a:p>
            <a:r>
              <a:rPr lang="de-CH" dirty="0"/>
              <a:t>Freiheitsstrafe oder Geldstrafe bei </a:t>
            </a:r>
            <a:r>
              <a:rPr lang="de-CH" dirty="0" smtClean="0"/>
              <a:t>Steuerbetrug</a:t>
            </a:r>
            <a:br>
              <a:rPr lang="de-CH" dirty="0" smtClean="0"/>
            </a:br>
            <a:r>
              <a:rPr lang="de-CH" dirty="0" smtClean="0"/>
              <a:t>(z.B. </a:t>
            </a:r>
            <a:r>
              <a:rPr lang="de-CH" dirty="0"/>
              <a:t>gefälschte Unterlagen eingereicht</a:t>
            </a:r>
            <a:r>
              <a:rPr lang="de-CH" dirty="0" smtClean="0"/>
              <a:t>)</a:t>
            </a:r>
            <a:endParaRPr lang="de-CH" dirty="0"/>
          </a:p>
          <a:p>
            <a:endParaRPr lang="de-CH" dirty="0"/>
          </a:p>
        </p:txBody>
      </p:sp>
    </p:spTree>
    <p:extLst>
      <p:ext uri="{BB962C8B-B14F-4D97-AF65-F5344CB8AC3E}">
        <p14:creationId xmlns:p14="http://schemas.microsoft.com/office/powerpoint/2010/main" val="35708714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Wer muss eine Steuererklärung ausfüllen?</a:t>
            </a:r>
          </a:p>
        </p:txBody>
      </p:sp>
      <p:sp>
        <p:nvSpPr>
          <p:cNvPr id="3" name="Inhaltsplatzhalter 2"/>
          <p:cNvSpPr>
            <a:spLocks noGrp="1"/>
          </p:cNvSpPr>
          <p:nvPr>
            <p:ph idx="1"/>
          </p:nvPr>
        </p:nvSpPr>
        <p:spPr/>
        <p:txBody>
          <a:bodyPr/>
          <a:lstStyle/>
          <a:p>
            <a:r>
              <a:rPr lang="de-CH" b="1" dirty="0"/>
              <a:t>Alle steuerpflichtigen Personen!</a:t>
            </a:r>
          </a:p>
          <a:p>
            <a:endParaRPr lang="de-CH" dirty="0" smtClean="0"/>
          </a:p>
          <a:p>
            <a:r>
              <a:rPr lang="de-CH" dirty="0" smtClean="0"/>
              <a:t>Egal</a:t>
            </a:r>
            <a:r>
              <a:rPr lang="de-CH" dirty="0"/>
              <a:t>, ob die Personen über Einkommen oder Vermögen </a:t>
            </a:r>
            <a:r>
              <a:rPr lang="de-CH" dirty="0" smtClean="0"/>
              <a:t>verfügen</a:t>
            </a:r>
            <a:br>
              <a:rPr lang="de-CH" dirty="0" smtClean="0"/>
            </a:br>
            <a:r>
              <a:rPr lang="de-CH" dirty="0" smtClean="0"/>
              <a:t>oder </a:t>
            </a:r>
            <a:r>
              <a:rPr lang="de-CH" dirty="0"/>
              <a:t>nicht.</a:t>
            </a:r>
          </a:p>
          <a:p>
            <a:endParaRPr lang="de-CH" dirty="0" smtClean="0"/>
          </a:p>
          <a:p>
            <a:r>
              <a:rPr lang="de-CH" dirty="0" smtClean="0"/>
              <a:t>Vermögen </a:t>
            </a:r>
            <a:r>
              <a:rPr lang="de-CH" dirty="0"/>
              <a:t>(</a:t>
            </a:r>
            <a:r>
              <a:rPr lang="de-CH" dirty="0" smtClean="0"/>
              <a:t>z. B</a:t>
            </a:r>
            <a:r>
              <a:rPr lang="de-CH" dirty="0"/>
              <a:t>. Bankkonto) sowie sonstige Einkünfte (</a:t>
            </a:r>
            <a:r>
              <a:rPr lang="de-CH" dirty="0" smtClean="0"/>
              <a:t>z. B</a:t>
            </a:r>
            <a:r>
              <a:rPr lang="de-CH" dirty="0"/>
              <a:t>. Bankzinsen) minderjähriger Kinder wird den Eltern </a:t>
            </a:r>
            <a:r>
              <a:rPr lang="de-CH" dirty="0" smtClean="0"/>
              <a:t>zugerechnet</a:t>
            </a:r>
            <a:br>
              <a:rPr lang="de-CH" dirty="0" smtClean="0"/>
            </a:br>
            <a:r>
              <a:rPr lang="de-CH" b="1" dirty="0" smtClean="0"/>
              <a:t>Ausnahme</a:t>
            </a:r>
            <a:r>
              <a:rPr lang="de-CH" b="1" dirty="0"/>
              <a:t>: </a:t>
            </a:r>
            <a:r>
              <a:rPr lang="de-CH" dirty="0"/>
              <a:t>Erwerbseinkommen </a:t>
            </a:r>
            <a:r>
              <a:rPr lang="de-CH" dirty="0" smtClean="0"/>
              <a:t>(z. B. </a:t>
            </a:r>
            <a:r>
              <a:rPr lang="de-CH" dirty="0"/>
              <a:t>aus Lehre)</a:t>
            </a:r>
          </a:p>
          <a:p>
            <a:endParaRPr lang="de-CH" dirty="0" smtClean="0"/>
          </a:p>
          <a:p>
            <a:r>
              <a:rPr lang="de-CH" dirty="0" smtClean="0"/>
              <a:t>Jugendliche </a:t>
            </a:r>
            <a:r>
              <a:rPr lang="de-CH" dirty="0"/>
              <a:t>im Kanton Bern ab 18 Jahren.</a:t>
            </a:r>
          </a:p>
          <a:p>
            <a:endParaRPr lang="de-CH" dirty="0"/>
          </a:p>
        </p:txBody>
      </p:sp>
    </p:spTree>
    <p:extLst>
      <p:ext uri="{BB962C8B-B14F-4D97-AF65-F5344CB8AC3E}">
        <p14:creationId xmlns:p14="http://schemas.microsoft.com/office/powerpoint/2010/main" val="2016234350"/>
      </p:ext>
    </p:extLst>
  </p:cSld>
  <p:clrMapOvr>
    <a:masterClrMapping/>
  </p:clrMapOvr>
  <p:timing>
    <p:tnLst>
      <p:par>
        <p:cTn id="1" dur="indefinite" restart="never" nodeType="tmRoot"/>
      </p:par>
    </p:tnLst>
  </p:timing>
</p:sld>
</file>

<file path=ppt/theme/theme1.xml><?xml version="1.0" encoding="utf-8"?>
<a:theme xmlns:a="http://schemas.openxmlformats.org/drawingml/2006/main" name="Benutzerdefiniertes Design">
  <a:themeElements>
    <a:clrScheme name="Steuerverwaltung">
      <a:dk1>
        <a:sysClr val="windowText" lastClr="000000"/>
      </a:dk1>
      <a:lt1>
        <a:sysClr val="window" lastClr="FFFFFF"/>
      </a:lt1>
      <a:dk2>
        <a:srgbClr val="5D91B4"/>
      </a:dk2>
      <a:lt2>
        <a:srgbClr val="CDC5AE"/>
      </a:lt2>
      <a:accent1>
        <a:srgbClr val="625A4D"/>
      </a:accent1>
      <a:accent2>
        <a:srgbClr val="9D8F6F"/>
      </a:accent2>
      <a:accent3>
        <a:srgbClr val="C6D4E1"/>
      </a:accent3>
      <a:accent4>
        <a:srgbClr val="6AB261"/>
      </a:accent4>
      <a:accent5>
        <a:srgbClr val="FAC873"/>
      </a:accent5>
      <a:accent6>
        <a:srgbClr val="EA161F"/>
      </a:accent6>
      <a:hlink>
        <a:srgbClr val="5D91B4"/>
      </a:hlink>
      <a:folHlink>
        <a:srgbClr val="9D8F6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300" dirty="0" smtClean="0"/>
        </a:defPPr>
      </a:lstStyle>
    </a:txDef>
  </a:objectDefaults>
  <a:extraClrSchemeLst/>
  <a:extLst>
    <a:ext uri="{05A4C25C-085E-4340-85A3-A5531E510DB2}">
      <thm15:themeFamily xmlns:thm15="http://schemas.microsoft.com/office/thememl/2012/main" name="Präsentation de.potx" id="{F09CF6EC-362B-403E-B99C-7D7239E99FD9}" vid="{EA27238F-AFF0-4332-BBE6-B2BDF74E887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3473</Words>
  <Application>Microsoft Office PowerPoint</Application>
  <PresentationFormat>Breitbild</PresentationFormat>
  <Paragraphs>410</Paragraphs>
  <Slides>59</Slides>
  <Notes>30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59</vt:i4>
      </vt:variant>
    </vt:vector>
  </HeadingPairs>
  <TitlesOfParts>
    <vt:vector size="62" baseType="lpstr">
      <vt:lpstr>Arial</vt:lpstr>
      <vt:lpstr>Wingdings</vt:lpstr>
      <vt:lpstr>Benutzerdefiniertes Design</vt:lpstr>
      <vt:lpstr>Steuerwissen zum Musterfall Steuererklärung</vt:lpstr>
      <vt:lpstr>Kapitelübersicht</vt:lpstr>
      <vt:lpstr>Die Steuererklärung – ein Muss!</vt:lpstr>
      <vt:lpstr>Erster Kontakt mit Steuern</vt:lpstr>
      <vt:lpstr>Das Veranlagungsverfahren im Kanton Bern </vt:lpstr>
      <vt:lpstr>Das Ausfüllen ist obligatorisch 1/2</vt:lpstr>
      <vt:lpstr>Das Ausfüllen ist obligatorisch 2/2</vt:lpstr>
      <vt:lpstr>Strafen und Verstösse</vt:lpstr>
      <vt:lpstr>Wer muss eine Steuererklärung ausfüllen?</vt:lpstr>
      <vt:lpstr>Steuererklärung ausfüllen: Wie einloggen? 1/2 </vt:lpstr>
      <vt:lpstr>Steuererklärung ausfüllen: Wie einloggen? 2/2 </vt:lpstr>
      <vt:lpstr>Wie fülle ich die Steuererklärung aus?</vt:lpstr>
      <vt:lpstr>Welche Hilfsmittel stehen mir zur Verfügung?</vt:lpstr>
      <vt:lpstr>Steuererklärung absenden: Wann?</vt:lpstr>
      <vt:lpstr>Steuererklärung absenden: Wie?</vt:lpstr>
      <vt:lpstr>Von der Steuererklärung zu den Steuern</vt:lpstr>
      <vt:lpstr>Will ich mehr zur Steuerpraxis wissen? </vt:lpstr>
      <vt:lpstr>Tipp: Unterlagen bereitstellen</vt:lpstr>
      <vt:lpstr>Die Steuererklärung: Wichtigste Punkte</vt:lpstr>
      <vt:lpstr>Warum schulde ich Steuern?</vt:lpstr>
      <vt:lpstr>Wofür bezahlen wir Steuern?</vt:lpstr>
      <vt:lpstr>Wie viel Geld wofür?</vt:lpstr>
      <vt:lpstr>Steuern decken Staatsausgaben 1/2</vt:lpstr>
      <vt:lpstr>Steuern decken Staatsausgaben 2/2</vt:lpstr>
      <vt:lpstr>Verteilung der Steuererträge</vt:lpstr>
      <vt:lpstr>Wer muss Steuern bezahlen?</vt:lpstr>
      <vt:lpstr>Weshalb sind Steuern geschuldet?</vt:lpstr>
      <vt:lpstr>Wem schulden wir Steuern?</vt:lpstr>
      <vt:lpstr>Steuern: Wichtigste Punkte</vt:lpstr>
      <vt:lpstr>Einkommens- und Vermögenssteuern</vt:lpstr>
      <vt:lpstr>Steuererklärung führt zur Einkommens- und Vermögenssteuer</vt:lpstr>
      <vt:lpstr>Einkommenssteuer Privatpersonen</vt:lpstr>
      <vt:lpstr>Bruttoeinkommen</vt:lpstr>
      <vt:lpstr>Gewinnungskosten</vt:lpstr>
      <vt:lpstr>Berufskosten bei Privatpersonen </vt:lpstr>
      <vt:lpstr>Allgemeine Abzüge</vt:lpstr>
      <vt:lpstr>Sozialabzüge</vt:lpstr>
      <vt:lpstr>Tipp: Was kann ich abziehen?</vt:lpstr>
      <vt:lpstr>Beispiel Berechnung der Einkommenssteuer</vt:lpstr>
      <vt:lpstr>Beispiel Berechnung der Vermögenssteuer</vt:lpstr>
      <vt:lpstr>Beispiel total zu bezahlende Steuern</vt:lpstr>
      <vt:lpstr>Einkommens- und Vermögenssteuern: Wichtigste Punkte </vt:lpstr>
      <vt:lpstr>Die Veranlagungsverfügung</vt:lpstr>
      <vt:lpstr>Wann/Wie entsteht die Veranlagungsverfügung</vt:lpstr>
      <vt:lpstr> Was ist die Veranlagungsverfügung</vt:lpstr>
      <vt:lpstr>«Anpassungen» und «Korrekturen/Änderungen»</vt:lpstr>
      <vt:lpstr>Veranlagungsverfügung: Wichtigste Punkte </vt:lpstr>
      <vt:lpstr>Einsprache</vt:lpstr>
      <vt:lpstr>Bei falscher Veranlagung Einsprache einreichen</vt:lpstr>
      <vt:lpstr>Wie geht es nach der Einsprache weiter?</vt:lpstr>
      <vt:lpstr>Kosten Einsprache</vt:lpstr>
      <vt:lpstr>Einsprache: Wichtigste Punkte</vt:lpstr>
      <vt:lpstr>Steuern bezahlen</vt:lpstr>
      <vt:lpstr>Kantons- und Gemeindesteuern</vt:lpstr>
      <vt:lpstr>Direkte Bundessteuer</vt:lpstr>
      <vt:lpstr>Tipp: Privates Steuerkonto anlegen</vt:lpstr>
      <vt:lpstr>Zahlungsschwierigkeiten?</vt:lpstr>
      <vt:lpstr>Fragen?</vt:lpstr>
      <vt:lpstr>Danke für die Aufmerksamkeit!</vt:lpstr>
    </vt:vector>
  </TitlesOfParts>
  <Company>Kanton Bern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Michel Susanne, FIN-SV-StOS-KOM</dc:creator>
  <cp:lastModifiedBy>Michel Susanne, FIN-SV-StOS-KOM</cp:lastModifiedBy>
  <cp:revision>116</cp:revision>
  <cp:lastPrinted>2018-09-06T06:44:02Z</cp:lastPrinted>
  <dcterms:created xsi:type="dcterms:W3CDTF">2020-02-10T08:59:45Z</dcterms:created>
  <dcterms:modified xsi:type="dcterms:W3CDTF">2024-05-06T06:21:19Z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SC#EVDCFG@15.1400:FileResponsible">
    <vt:lpwstr>Christa Stauffer</vt:lpwstr>
  </property>
  <property fmtid="{D5CDD505-2E9C-101B-9397-08002B2CF9AE}" pid="3" name="FSC#EVDCFG@15.1400:FileRespEmail">
    <vt:lpwstr>christa.stauffer@be.ch</vt:lpwstr>
  </property>
  <property fmtid="{D5CDD505-2E9C-101B-9397-08002B2CF9AE}" pid="4" name="FSC#EVDCFG@15.1400:FileRespHome">
    <vt:lpwstr>Bern</vt:lpwstr>
  </property>
  <property fmtid="{D5CDD505-2E9C-101B-9397-08002B2CF9AE}" pid="5" name="FSC#EVDCFG@15.1400:FileRespStreet">
    <vt:lpwstr>Brünnenstrasse 66</vt:lpwstr>
  </property>
  <property fmtid="{D5CDD505-2E9C-101B-9397-08002B2CF9AE}" pid="6" name="FSC#EVDCFG@15.1400:FileRespZipCode">
    <vt:lpwstr>CH-3018</vt:lpwstr>
  </property>
  <property fmtid="{D5CDD505-2E9C-101B-9397-08002B2CF9AE}" pid="7" name="FSC#EVDCFG@15.1400:FileRespFax">
    <vt:lpwstr>+41 31 634 50 00</vt:lpwstr>
  </property>
  <property fmtid="{D5CDD505-2E9C-101B-9397-08002B2CF9AE}" pid="8" name="FSC#EVDCFG@15.1400:FileRespTel">
    <vt:lpwstr>+41 31 633 62 93</vt:lpwstr>
  </property>
  <property fmtid="{D5CDD505-2E9C-101B-9397-08002B2CF9AE}" pid="9" name="FSC#EVDCFG@15.1400:FileRespMobile">
    <vt:lpwstr/>
  </property>
  <property fmtid="{D5CDD505-2E9C-101B-9397-08002B2CF9AE}" pid="10" name="FSC#EVDCFG@15.1400:FileRespshortsign">
    <vt:lpwstr>fpmd</vt:lpwstr>
  </property>
  <property fmtid="{D5CDD505-2E9C-101B-9397-08002B2CF9AE}" pid="11" name="FSC#EVDCFG@15.1400:SalutationGermanUser">
    <vt:lpwstr/>
  </property>
  <property fmtid="{D5CDD505-2E9C-101B-9397-08002B2CF9AE}" pid="12" name="FSC#EVDCFG@15.1400:SalutationFrenchUser">
    <vt:lpwstr/>
  </property>
  <property fmtid="{D5CDD505-2E9C-101B-9397-08002B2CF9AE}" pid="13" name="FSC#EVDCFG@15.1400:SalutationItalianUser">
    <vt:lpwstr/>
  </property>
  <property fmtid="{D5CDD505-2E9C-101B-9397-08002B2CF9AE}" pid="14" name="FSC#EVDCFG@15.1400:SalutationEnglishUser">
    <vt:lpwstr/>
  </property>
  <property fmtid="{D5CDD505-2E9C-101B-9397-08002B2CF9AE}" pid="15" name="FSC#EVDCFG@15.1400:FileRespOrgShortname">
    <vt:lpwstr>SIF/StOS</vt:lpwstr>
  </property>
  <property fmtid="{D5CDD505-2E9C-101B-9397-08002B2CF9AE}" pid="16" name="FSC#EVDCFG@15.1400:SalutationGerman">
    <vt:lpwstr>Stab Organisation und Strategie</vt:lpwstr>
  </property>
  <property fmtid="{D5CDD505-2E9C-101B-9397-08002B2CF9AE}" pid="17" name="FSC#EVDCFG@15.1400:SalutationFrench">
    <vt:lpwstr>Etat-major Organisation et stratégie</vt:lpwstr>
  </property>
  <property fmtid="{D5CDD505-2E9C-101B-9397-08002B2CF9AE}" pid="18" name="FSC#EVDCFG@15.1400:SalutationEnglish">
    <vt:lpwstr/>
  </property>
  <property fmtid="{D5CDD505-2E9C-101B-9397-08002B2CF9AE}" pid="19" name="FSC#EVDCFG@15.1400:SalutationItalian">
    <vt:lpwstr/>
  </property>
  <property fmtid="{D5CDD505-2E9C-101B-9397-08002B2CF9AE}" pid="20" name="FSC#EVDCFG@15.1400:DocumentID">
    <vt:lpwstr/>
  </property>
  <property fmtid="{D5CDD505-2E9C-101B-9397-08002B2CF9AE}" pid="21" name="FSC#EVDCFG@15.1400:Dossierref">
    <vt:lpwstr/>
  </property>
  <property fmtid="{D5CDD505-2E9C-101B-9397-08002B2CF9AE}" pid="22" name="FSC#EVDCFG@15.1400:DossierFSID">
    <vt:lpwstr>1538</vt:lpwstr>
  </property>
  <property fmtid="{D5CDD505-2E9C-101B-9397-08002B2CF9AE}" pid="23" name="FSC#EVDCFG@15.1400:ResponsibleBureau_DE">
    <vt:lpwstr>UBit Schweiz AG</vt:lpwstr>
  </property>
  <property fmtid="{D5CDD505-2E9C-101B-9397-08002B2CF9AE}" pid="24" name="FSC#EVDCFG@15.1400:ResponsibleBureau_FR">
    <vt:lpwstr>UBit Suisse SA</vt:lpwstr>
  </property>
  <property fmtid="{D5CDD505-2E9C-101B-9397-08002B2CF9AE}" pid="25" name="FSC#EVDCFG@15.1400:ResponsibleBureau_EN">
    <vt:lpwstr>UBit Switzerland Inc.</vt:lpwstr>
  </property>
  <property fmtid="{D5CDD505-2E9C-101B-9397-08002B2CF9AE}" pid="26" name="FSC#EVDCFG@15.1400:ResponsibleBureau_IT">
    <vt:lpwstr>UBit Svizerra SA</vt:lpwstr>
  </property>
  <property fmtid="{D5CDD505-2E9C-101B-9397-08002B2CF9AE}" pid="27" name="CDB@BUND:ResponsibleLCaseBureauShort">
    <vt:lpwstr>sif</vt:lpwstr>
  </property>
  <property fmtid="{D5CDD505-2E9C-101B-9397-08002B2CF9AE}" pid="28" name="FSC#COOSYSTEM@1.1:Container">
    <vt:lpwstr>COO</vt:lpwstr>
  </property>
</Properties>
</file>