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1"/>
  </p:notesMasterIdLst>
  <p:handoutMasterIdLst>
    <p:handoutMasterId r:id="rId62"/>
  </p:handoutMasterIdLst>
  <p:sldIdLst>
    <p:sldId id="321" r:id="rId2"/>
    <p:sldId id="323" r:id="rId3"/>
    <p:sldId id="288" r:id="rId4"/>
    <p:sldId id="290" r:id="rId5"/>
    <p:sldId id="324" r:id="rId6"/>
    <p:sldId id="375"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08" r:id="rId21"/>
    <p:sldId id="338" r:id="rId22"/>
    <p:sldId id="379" r:id="rId23"/>
    <p:sldId id="378" r:id="rId24"/>
    <p:sldId id="339" r:id="rId25"/>
    <p:sldId id="376"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 id="359" r:id="rId45"/>
    <p:sldId id="360" r:id="rId46"/>
    <p:sldId id="361" r:id="rId47"/>
    <p:sldId id="362" r:id="rId48"/>
    <p:sldId id="363" r:id="rId49"/>
    <p:sldId id="364" r:id="rId50"/>
    <p:sldId id="365" r:id="rId51"/>
    <p:sldId id="366" r:id="rId52"/>
    <p:sldId id="367" r:id="rId53"/>
    <p:sldId id="368" r:id="rId54"/>
    <p:sldId id="369" r:id="rId55"/>
    <p:sldId id="370" r:id="rId56"/>
    <p:sldId id="371" r:id="rId57"/>
    <p:sldId id="372" r:id="rId58"/>
    <p:sldId id="373" r:id="rId59"/>
    <p:sldId id="374" r:id="rId6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 Susanne, FIN-SV-StOS-KOM" initials="FVMD" lastIdx="12" clrIdx="0">
    <p:extLst>
      <p:ext uri="{19B8F6BF-5375-455C-9EA6-DF929625EA0E}">
        <p15:presenceInfo xmlns:p15="http://schemas.microsoft.com/office/powerpoint/2012/main" userId="Michel Susanne, FIN-SV-StOS-KOM" providerId="None"/>
      </p:ext>
    </p:extLst>
  </p:cmAuthor>
  <p:cmAuthor id="2" name="Abbet Michelle, FIN-SV-StOS-KOM-UBERSETZUNG" initials="F3NI" lastIdx="4" clrIdx="1">
    <p:extLst>
      <p:ext uri="{19B8F6BF-5375-455C-9EA6-DF929625EA0E}">
        <p15:presenceInfo xmlns:p15="http://schemas.microsoft.com/office/powerpoint/2012/main" userId="Abbet Michelle, FIN-SV-StOS-KOM-UBERSETZUNG" providerId="None"/>
      </p:ext>
    </p:extLst>
  </p:cmAuthor>
  <p:cmAuthor id="3" name="Klare Sonia, FIN-SV-StOS-KOM" initials="KSF" lastIdx="5" clrIdx="2">
    <p:extLst>
      <p:ext uri="{19B8F6BF-5375-455C-9EA6-DF929625EA0E}">
        <p15:presenceInfo xmlns:p15="http://schemas.microsoft.com/office/powerpoint/2012/main" userId="Klare Sonia, FIN-SV-StOS-K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61F"/>
    <a:srgbClr val="FFFFFF"/>
    <a:srgbClr val="999999"/>
    <a:srgbClr val="DC121C"/>
    <a:srgbClr val="E2141E"/>
    <a:srgbClr val="F69CA0"/>
    <a:srgbClr val="F379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7959" autoAdjust="0"/>
  </p:normalViewPr>
  <p:slideViewPr>
    <p:cSldViewPr showGuides="1">
      <p:cViewPr varScale="1">
        <p:scale>
          <a:sx n="95" d="100"/>
          <a:sy n="95" d="100"/>
        </p:scale>
        <p:origin x="936" y="66"/>
      </p:cViewPr>
      <p:guideLst>
        <p:guide orient="horz" pos="1616"/>
        <p:guide pos="3840"/>
      </p:guideLst>
    </p:cSldViewPr>
  </p:slideViewPr>
  <p:outlineViewPr>
    <p:cViewPr>
      <p:scale>
        <a:sx n="33" d="100"/>
        <a:sy n="33" d="100"/>
      </p:scale>
      <p:origin x="0" y="-8190"/>
    </p:cViewPr>
  </p:outlineViewPr>
  <p:notesTextViewPr>
    <p:cViewPr>
      <p:scale>
        <a:sx n="125" d="100"/>
        <a:sy n="125" d="100"/>
      </p:scale>
      <p:origin x="0" y="0"/>
    </p:cViewPr>
  </p:notesTextViewPr>
  <p:sorterViewPr>
    <p:cViewPr>
      <p:scale>
        <a:sx n="100" d="100"/>
        <a:sy n="100" d="100"/>
      </p:scale>
      <p:origin x="0" y="-1236"/>
    </p:cViewPr>
  </p:sorterViewPr>
  <p:notesViewPr>
    <p:cSldViewPr>
      <p:cViewPr varScale="1">
        <p:scale>
          <a:sx n="97" d="100"/>
          <a:sy n="97" d="100"/>
        </p:scale>
        <p:origin x="353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2BC26B-0C20-4EBD-B614-5CFD13C7DFA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de-CH"/>
        </a:p>
      </dgm:t>
    </dgm:pt>
    <dgm:pt modelId="{14658CAF-1A66-4ADD-854D-180B38557E5B}">
      <dgm:prSet phldrT="[Text]" custT="1"/>
      <dgm:spPr>
        <a:noFill/>
        <a:ln>
          <a:solidFill>
            <a:schemeClr val="tx1"/>
          </a:solidFill>
        </a:ln>
      </dgm:spPr>
      <dgm:t>
        <a:bodyPr/>
        <a:lstStyle/>
        <a:p>
          <a:r>
            <a:rPr lang="fr-CH" sz="2600" b="0" noProof="0" dirty="0">
              <a:solidFill>
                <a:schemeClr val="tx1"/>
              </a:solidFill>
            </a:rPr>
            <a:t>Revenu brut</a:t>
          </a:r>
        </a:p>
        <a:p>
          <a:r>
            <a:rPr lang="fr-FR" sz="1400" b="0" dirty="0">
              <a:solidFill>
                <a:schemeClr val="tx1"/>
              </a:solidFill>
            </a:rPr>
            <a:t>Revenu tiré d’une activité lucrative dépendante ou indépendante, revenu des capitaux mobiliers et revenus immobiliers,</a:t>
          </a:r>
          <a:br>
            <a:rPr lang="fr-FR" sz="1400" b="0" dirty="0">
              <a:solidFill>
                <a:schemeClr val="tx1"/>
              </a:solidFill>
            </a:rPr>
          </a:br>
          <a:r>
            <a:rPr lang="fr-CH" sz="1400" b="0" noProof="0" dirty="0">
              <a:solidFill>
                <a:schemeClr val="tx1"/>
              </a:solidFill>
            </a:rPr>
            <a:t>revenu</a:t>
          </a:r>
          <a:r>
            <a:rPr lang="de-DE" sz="1400" b="0" dirty="0">
              <a:solidFill>
                <a:schemeClr val="tx1"/>
              </a:solidFill>
            </a:rPr>
            <a:t> de la </a:t>
          </a:r>
          <a:r>
            <a:rPr lang="fr-CH" sz="1400" b="0" noProof="0" dirty="0">
              <a:solidFill>
                <a:schemeClr val="tx1"/>
              </a:solidFill>
            </a:rPr>
            <a:t>prévoyance, autres revenus</a:t>
          </a:r>
        </a:p>
        <a:p>
          <a:pPr>
            <a:spcAft>
              <a:spcPct val="35000"/>
            </a:spcAft>
          </a:pPr>
          <a:endParaRPr lang="de-DE" sz="1400" b="0" dirty="0">
            <a:solidFill>
              <a:schemeClr val="tx1"/>
            </a:solidFill>
          </a:endParaRPr>
        </a:p>
      </dgm:t>
    </dgm:pt>
    <dgm:pt modelId="{38855D61-2CE4-4475-BF0F-34EFDFDFF035}" type="parTrans" cxnId="{2C28410A-F321-4E92-AE0D-3C0831BD5D55}">
      <dgm:prSet/>
      <dgm:spPr/>
      <dgm:t>
        <a:bodyPr/>
        <a:lstStyle/>
        <a:p>
          <a:endParaRPr lang="de-CH"/>
        </a:p>
      </dgm:t>
    </dgm:pt>
    <dgm:pt modelId="{E3F35194-64C8-41FF-B75E-AC347627FD36}" type="sibTrans" cxnId="{2C28410A-F321-4E92-AE0D-3C0831BD5D55}">
      <dgm:prSet/>
      <dgm:spPr/>
      <dgm:t>
        <a:bodyPr/>
        <a:lstStyle/>
        <a:p>
          <a:endParaRPr lang="de-CH"/>
        </a:p>
      </dgm:t>
    </dgm:pt>
    <dgm:pt modelId="{2A872CE5-C713-4C3A-A512-830D717CA652}">
      <dgm:prSet phldrT="[Text]" custT="1"/>
      <dgm:spPr>
        <a:noFill/>
        <a:ln>
          <a:solidFill>
            <a:schemeClr val="tx1"/>
          </a:solidFill>
        </a:ln>
      </dgm:spPr>
      <dgm:t>
        <a:bodyPr/>
        <a:lstStyle/>
        <a:p>
          <a:r>
            <a:rPr lang="fr-CH" sz="2600" b="0" noProof="0" dirty="0">
              <a:solidFill>
                <a:schemeClr val="tx1"/>
              </a:solidFill>
            </a:rPr>
            <a:t>Déductions sociales</a:t>
          </a:r>
        </a:p>
        <a:p>
          <a:pPr>
            <a:spcAft>
              <a:spcPts val="0"/>
            </a:spcAft>
          </a:pPr>
          <a:r>
            <a:rPr lang="fr-CH" sz="1400" noProof="0" dirty="0">
              <a:solidFill>
                <a:schemeClr val="tx1"/>
              </a:solidFill>
            </a:rPr>
            <a:t>Déduction générale, déduction pour ménage indépendant, déduction pour enfant, déduction pour formation à l’extérieur, déduction pour personne à charge, déduction pour revenu modeste</a:t>
          </a:r>
          <a:endParaRPr lang="fr-CH" sz="1400" b="0" noProof="0" dirty="0">
            <a:solidFill>
              <a:schemeClr val="tx1"/>
            </a:solidFill>
          </a:endParaRPr>
        </a:p>
      </dgm:t>
    </dgm:pt>
    <dgm:pt modelId="{9C16BE18-0909-4E15-9980-5F720445D640}" type="parTrans" cxnId="{1AFE0444-3A23-40C9-9E60-67B05F0AFBA8}">
      <dgm:prSet/>
      <dgm:spPr/>
      <dgm:t>
        <a:bodyPr/>
        <a:lstStyle/>
        <a:p>
          <a:endParaRPr lang="de-CH"/>
        </a:p>
      </dgm:t>
    </dgm:pt>
    <dgm:pt modelId="{7CC7BDBF-4297-4703-9526-68F32B868FAE}" type="sibTrans" cxnId="{1AFE0444-3A23-40C9-9E60-67B05F0AFBA8}">
      <dgm:prSet/>
      <dgm:spPr/>
      <dgm:t>
        <a:bodyPr/>
        <a:lstStyle/>
        <a:p>
          <a:endParaRPr lang="de-CH"/>
        </a:p>
      </dgm:t>
    </dgm:pt>
    <dgm:pt modelId="{708F90B2-13C8-4DDA-BD38-88B7F0BB0600}">
      <dgm:prSet phldrT="[Text]" custT="1"/>
      <dgm:spPr>
        <a:noFill/>
        <a:ln>
          <a:solidFill>
            <a:schemeClr val="tx1"/>
          </a:solidFill>
        </a:ln>
      </dgm:spPr>
      <dgm:t>
        <a:bodyPr/>
        <a:lstStyle/>
        <a:p>
          <a:pPr>
            <a:spcAft>
              <a:spcPct val="35000"/>
            </a:spcAft>
          </a:pPr>
          <a:r>
            <a:rPr lang="fr-CH" sz="2600" b="1" noProof="0" dirty="0">
              <a:solidFill>
                <a:schemeClr val="tx1"/>
              </a:solidFill>
            </a:rPr>
            <a:t>Revenu imposable</a:t>
          </a:r>
        </a:p>
      </dgm:t>
    </dgm:pt>
    <dgm:pt modelId="{57149C7C-CE3A-4F6F-ADBB-A6F62198EFB9}" type="parTrans" cxnId="{D6C455BA-60AE-4AD6-82E1-22D225E8AB38}">
      <dgm:prSet/>
      <dgm:spPr/>
      <dgm:t>
        <a:bodyPr/>
        <a:lstStyle/>
        <a:p>
          <a:endParaRPr lang="de-CH"/>
        </a:p>
      </dgm:t>
    </dgm:pt>
    <dgm:pt modelId="{CEBD7AEC-00E6-49ED-97CC-1BBDC5EA1BA9}" type="sibTrans" cxnId="{D6C455BA-60AE-4AD6-82E1-22D225E8AB38}">
      <dgm:prSet/>
      <dgm:spPr/>
      <dgm:t>
        <a:bodyPr/>
        <a:lstStyle/>
        <a:p>
          <a:endParaRPr lang="de-CH"/>
        </a:p>
      </dgm:t>
    </dgm:pt>
    <dgm:pt modelId="{A7CFDB41-139C-4722-A13D-97705C6E14F5}">
      <dgm:prSet phldrT="[Text]" custT="1"/>
      <dgm:spPr>
        <a:noFill/>
        <a:ln>
          <a:solidFill>
            <a:schemeClr val="tx1"/>
          </a:solidFill>
        </a:ln>
      </dgm:spPr>
      <dgm:t>
        <a:bodyPr/>
        <a:lstStyle/>
        <a:p>
          <a:r>
            <a:rPr lang="fr-CH" sz="2600" b="0" noProof="0" dirty="0">
              <a:solidFill>
                <a:schemeClr val="tx1"/>
              </a:solidFill>
            </a:rPr>
            <a:t>Revenu net</a:t>
          </a:r>
        </a:p>
        <a:p>
          <a:r>
            <a:rPr lang="fr-CH" sz="1400" b="0" noProof="0" dirty="0">
              <a:solidFill>
                <a:schemeClr val="tx1"/>
              </a:solidFill>
            </a:rPr>
            <a:t>Frais d’obtention du revenu, déductions générales</a:t>
          </a:r>
        </a:p>
        <a:p>
          <a:pPr>
            <a:spcAft>
              <a:spcPct val="35000"/>
            </a:spcAft>
          </a:pPr>
          <a:r>
            <a:rPr lang="de-DE" sz="1400" b="0" dirty="0">
              <a:solidFill>
                <a:schemeClr val="tx1"/>
              </a:solidFill>
            </a:rPr>
            <a:t> </a:t>
          </a:r>
        </a:p>
      </dgm:t>
    </dgm:pt>
    <dgm:pt modelId="{E9637360-E113-4E84-8348-3D55481C5FC6}" type="parTrans" cxnId="{D0C1F221-5766-46D3-9BFB-8FC226A89915}">
      <dgm:prSet/>
      <dgm:spPr/>
      <dgm:t>
        <a:bodyPr/>
        <a:lstStyle/>
        <a:p>
          <a:endParaRPr lang="de-CH"/>
        </a:p>
      </dgm:t>
    </dgm:pt>
    <dgm:pt modelId="{22553CB4-0671-412E-81A7-97250B6FC771}" type="sibTrans" cxnId="{D0C1F221-5766-46D3-9BFB-8FC226A89915}">
      <dgm:prSet/>
      <dgm:spPr/>
      <dgm:t>
        <a:bodyPr/>
        <a:lstStyle/>
        <a:p>
          <a:endParaRPr lang="de-CH"/>
        </a:p>
      </dgm:t>
    </dgm:pt>
    <dgm:pt modelId="{18346429-FA6C-45F7-A31F-C6F18A94C833}" type="pres">
      <dgm:prSet presAssocID="{A02BC26B-0C20-4EBD-B614-5CFD13C7DFA7}" presName="Name0" presStyleCnt="0">
        <dgm:presLayoutVars>
          <dgm:dir/>
          <dgm:animLvl val="lvl"/>
          <dgm:resizeHandles val="exact"/>
        </dgm:presLayoutVars>
      </dgm:prSet>
      <dgm:spPr/>
    </dgm:pt>
    <dgm:pt modelId="{187FB49A-DBA7-43B4-92F6-F7DE8169C4C5}" type="pres">
      <dgm:prSet presAssocID="{708F90B2-13C8-4DDA-BD38-88B7F0BB0600}" presName="boxAndChildren" presStyleCnt="0"/>
      <dgm:spPr/>
    </dgm:pt>
    <dgm:pt modelId="{79CA591A-FC1F-4970-8D65-C1DE679A1B14}" type="pres">
      <dgm:prSet presAssocID="{708F90B2-13C8-4DDA-BD38-88B7F0BB0600}" presName="parentTextBox" presStyleLbl="node1" presStyleIdx="0" presStyleCnt="4"/>
      <dgm:spPr/>
    </dgm:pt>
    <dgm:pt modelId="{61416183-B287-48DE-8CC2-DF24AF1A0647}" type="pres">
      <dgm:prSet presAssocID="{7CC7BDBF-4297-4703-9526-68F32B868FAE}" presName="sp" presStyleCnt="0"/>
      <dgm:spPr/>
    </dgm:pt>
    <dgm:pt modelId="{93D345D3-9BDC-4FDE-8555-283B3FBCF612}" type="pres">
      <dgm:prSet presAssocID="{2A872CE5-C713-4C3A-A512-830D717CA652}" presName="arrowAndChildren" presStyleCnt="0"/>
      <dgm:spPr/>
    </dgm:pt>
    <dgm:pt modelId="{B1391616-A846-41DD-8F76-902D16C8E176}" type="pres">
      <dgm:prSet presAssocID="{2A872CE5-C713-4C3A-A512-830D717CA652}" presName="parentTextArrow" presStyleLbl="node1" presStyleIdx="1" presStyleCnt="4"/>
      <dgm:spPr/>
    </dgm:pt>
    <dgm:pt modelId="{6C1B4883-5B17-439A-B595-3ACA2598B631}" type="pres">
      <dgm:prSet presAssocID="{22553CB4-0671-412E-81A7-97250B6FC771}" presName="sp" presStyleCnt="0"/>
      <dgm:spPr/>
    </dgm:pt>
    <dgm:pt modelId="{AE8343BF-762C-4CFF-AB91-DD31B19D8832}" type="pres">
      <dgm:prSet presAssocID="{A7CFDB41-139C-4722-A13D-97705C6E14F5}" presName="arrowAndChildren" presStyleCnt="0"/>
      <dgm:spPr/>
    </dgm:pt>
    <dgm:pt modelId="{32DC7281-879C-4BE2-AD33-8D9934BC15D9}" type="pres">
      <dgm:prSet presAssocID="{A7CFDB41-139C-4722-A13D-97705C6E14F5}" presName="parentTextArrow" presStyleLbl="node1" presStyleIdx="2" presStyleCnt="4"/>
      <dgm:spPr/>
    </dgm:pt>
    <dgm:pt modelId="{76CD1EE9-2077-423C-B7AB-C8AE60C55E7E}" type="pres">
      <dgm:prSet presAssocID="{E3F35194-64C8-41FF-B75E-AC347627FD36}" presName="sp" presStyleCnt="0"/>
      <dgm:spPr/>
    </dgm:pt>
    <dgm:pt modelId="{D51BB8E0-8411-443C-88C7-DEBE55896249}" type="pres">
      <dgm:prSet presAssocID="{14658CAF-1A66-4ADD-854D-180B38557E5B}" presName="arrowAndChildren" presStyleCnt="0"/>
      <dgm:spPr/>
    </dgm:pt>
    <dgm:pt modelId="{E658328E-2AD4-4DF5-AA8D-D74A816ADF65}" type="pres">
      <dgm:prSet presAssocID="{14658CAF-1A66-4ADD-854D-180B38557E5B}" presName="parentTextArrow" presStyleLbl="node1" presStyleIdx="3" presStyleCnt="4"/>
      <dgm:spPr/>
    </dgm:pt>
  </dgm:ptLst>
  <dgm:cxnLst>
    <dgm:cxn modelId="{2C28410A-F321-4E92-AE0D-3C0831BD5D55}" srcId="{A02BC26B-0C20-4EBD-B614-5CFD13C7DFA7}" destId="{14658CAF-1A66-4ADD-854D-180B38557E5B}" srcOrd="0" destOrd="0" parTransId="{38855D61-2CE4-4475-BF0F-34EFDFDFF035}" sibTransId="{E3F35194-64C8-41FF-B75E-AC347627FD36}"/>
    <dgm:cxn modelId="{D0C1F221-5766-46D3-9BFB-8FC226A89915}" srcId="{A02BC26B-0C20-4EBD-B614-5CFD13C7DFA7}" destId="{A7CFDB41-139C-4722-A13D-97705C6E14F5}" srcOrd="1" destOrd="0" parTransId="{E9637360-E113-4E84-8348-3D55481C5FC6}" sibTransId="{22553CB4-0671-412E-81A7-97250B6FC771}"/>
    <dgm:cxn modelId="{E5E92B39-045D-452E-BF64-28AE14B8CBF2}" type="presOf" srcId="{14658CAF-1A66-4ADD-854D-180B38557E5B}" destId="{E658328E-2AD4-4DF5-AA8D-D74A816ADF65}" srcOrd="0" destOrd="0" presId="urn:microsoft.com/office/officeart/2005/8/layout/process4"/>
    <dgm:cxn modelId="{1AFE0444-3A23-40C9-9E60-67B05F0AFBA8}" srcId="{A02BC26B-0C20-4EBD-B614-5CFD13C7DFA7}" destId="{2A872CE5-C713-4C3A-A512-830D717CA652}" srcOrd="2" destOrd="0" parTransId="{9C16BE18-0909-4E15-9980-5F720445D640}" sibTransId="{7CC7BDBF-4297-4703-9526-68F32B868FAE}"/>
    <dgm:cxn modelId="{3D1C9A66-6A02-403A-8E55-B967660B144C}" type="presOf" srcId="{A02BC26B-0C20-4EBD-B614-5CFD13C7DFA7}" destId="{18346429-FA6C-45F7-A31F-C6F18A94C833}" srcOrd="0" destOrd="0" presId="urn:microsoft.com/office/officeart/2005/8/layout/process4"/>
    <dgm:cxn modelId="{D6C455BA-60AE-4AD6-82E1-22D225E8AB38}" srcId="{A02BC26B-0C20-4EBD-B614-5CFD13C7DFA7}" destId="{708F90B2-13C8-4DDA-BD38-88B7F0BB0600}" srcOrd="3" destOrd="0" parTransId="{57149C7C-CE3A-4F6F-ADBB-A6F62198EFB9}" sibTransId="{CEBD7AEC-00E6-49ED-97CC-1BBDC5EA1BA9}"/>
    <dgm:cxn modelId="{936F79E1-527B-4AC1-A576-DF21C6BC9878}" type="presOf" srcId="{708F90B2-13C8-4DDA-BD38-88B7F0BB0600}" destId="{79CA591A-FC1F-4970-8D65-C1DE679A1B14}" srcOrd="0" destOrd="0" presId="urn:microsoft.com/office/officeart/2005/8/layout/process4"/>
    <dgm:cxn modelId="{C218B5FB-6492-42BE-ADA3-AC7E60D26FE9}" type="presOf" srcId="{A7CFDB41-139C-4722-A13D-97705C6E14F5}" destId="{32DC7281-879C-4BE2-AD33-8D9934BC15D9}" srcOrd="0" destOrd="0" presId="urn:microsoft.com/office/officeart/2005/8/layout/process4"/>
    <dgm:cxn modelId="{CF8308FF-C818-41E0-9677-FDA031FF3B60}" type="presOf" srcId="{2A872CE5-C713-4C3A-A512-830D717CA652}" destId="{B1391616-A846-41DD-8F76-902D16C8E176}" srcOrd="0" destOrd="0" presId="urn:microsoft.com/office/officeart/2005/8/layout/process4"/>
    <dgm:cxn modelId="{BA810BA2-DCB5-4D86-85B8-78A5E27A638D}" type="presParOf" srcId="{18346429-FA6C-45F7-A31F-C6F18A94C833}" destId="{187FB49A-DBA7-43B4-92F6-F7DE8169C4C5}" srcOrd="0" destOrd="0" presId="urn:microsoft.com/office/officeart/2005/8/layout/process4"/>
    <dgm:cxn modelId="{202834F7-359D-4368-958C-9DAD7467A71C}" type="presParOf" srcId="{187FB49A-DBA7-43B4-92F6-F7DE8169C4C5}" destId="{79CA591A-FC1F-4970-8D65-C1DE679A1B14}" srcOrd="0" destOrd="0" presId="urn:microsoft.com/office/officeart/2005/8/layout/process4"/>
    <dgm:cxn modelId="{534D563B-E2A9-4BE3-A775-EABBDAD25AF6}" type="presParOf" srcId="{18346429-FA6C-45F7-A31F-C6F18A94C833}" destId="{61416183-B287-48DE-8CC2-DF24AF1A0647}" srcOrd="1" destOrd="0" presId="urn:microsoft.com/office/officeart/2005/8/layout/process4"/>
    <dgm:cxn modelId="{675D81D0-B309-434C-93EE-B069CAEEFC0C}" type="presParOf" srcId="{18346429-FA6C-45F7-A31F-C6F18A94C833}" destId="{93D345D3-9BDC-4FDE-8555-283B3FBCF612}" srcOrd="2" destOrd="0" presId="urn:microsoft.com/office/officeart/2005/8/layout/process4"/>
    <dgm:cxn modelId="{2DBF9189-9825-4924-9CB4-0927EC6D38B6}" type="presParOf" srcId="{93D345D3-9BDC-4FDE-8555-283B3FBCF612}" destId="{B1391616-A846-41DD-8F76-902D16C8E176}" srcOrd="0" destOrd="0" presId="urn:microsoft.com/office/officeart/2005/8/layout/process4"/>
    <dgm:cxn modelId="{8212B50C-5076-4C66-AEF2-DFA351C3519B}" type="presParOf" srcId="{18346429-FA6C-45F7-A31F-C6F18A94C833}" destId="{6C1B4883-5B17-439A-B595-3ACA2598B631}" srcOrd="3" destOrd="0" presId="urn:microsoft.com/office/officeart/2005/8/layout/process4"/>
    <dgm:cxn modelId="{A86194AE-A808-4C1E-BF07-76C066935622}" type="presParOf" srcId="{18346429-FA6C-45F7-A31F-C6F18A94C833}" destId="{AE8343BF-762C-4CFF-AB91-DD31B19D8832}" srcOrd="4" destOrd="0" presId="urn:microsoft.com/office/officeart/2005/8/layout/process4"/>
    <dgm:cxn modelId="{7884506B-8CB2-48AB-A34D-B5D74EC2647F}" type="presParOf" srcId="{AE8343BF-762C-4CFF-AB91-DD31B19D8832}" destId="{32DC7281-879C-4BE2-AD33-8D9934BC15D9}" srcOrd="0" destOrd="0" presId="urn:microsoft.com/office/officeart/2005/8/layout/process4"/>
    <dgm:cxn modelId="{8E28D832-96A6-4706-8237-CF9C7C925AC0}" type="presParOf" srcId="{18346429-FA6C-45F7-A31F-C6F18A94C833}" destId="{76CD1EE9-2077-423C-B7AB-C8AE60C55E7E}" srcOrd="5" destOrd="0" presId="urn:microsoft.com/office/officeart/2005/8/layout/process4"/>
    <dgm:cxn modelId="{7CADE6EF-FE16-43AF-B2F5-FE1A96120CDB}" type="presParOf" srcId="{18346429-FA6C-45F7-A31F-C6F18A94C833}" destId="{D51BB8E0-8411-443C-88C7-DEBE55896249}" srcOrd="6" destOrd="0" presId="urn:microsoft.com/office/officeart/2005/8/layout/process4"/>
    <dgm:cxn modelId="{C22BFC5B-2178-4A85-9015-240A9EDEF608}" type="presParOf" srcId="{D51BB8E0-8411-443C-88C7-DEBE55896249}" destId="{E658328E-2AD4-4DF5-AA8D-D74A816ADF65}" srcOrd="0" destOrd="0" presId="urn:microsoft.com/office/officeart/2005/8/layout/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2BC26B-0C20-4EBD-B614-5CFD13C7DFA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de-CH"/>
        </a:p>
      </dgm:t>
    </dgm:pt>
    <dgm:pt modelId="{14658CAF-1A66-4ADD-854D-180B38557E5B}">
      <dgm:prSet phldrT="[Text]" custT="1"/>
      <dgm:spPr>
        <a:noFill/>
        <a:ln>
          <a:solidFill>
            <a:schemeClr val="tx1"/>
          </a:solidFill>
        </a:ln>
      </dgm:spPr>
      <dgm:t>
        <a:bodyPr/>
        <a:lstStyle/>
        <a:p>
          <a:r>
            <a:rPr lang="fr-FR" sz="2600" b="0" noProof="0" dirty="0">
              <a:solidFill>
                <a:schemeClr val="tx1"/>
              </a:solidFill>
            </a:rPr>
            <a:t>Dépôt de la déclaration d’impôt</a:t>
          </a:r>
          <a:endParaRPr lang="fr-FR" sz="2600" b="0" noProof="0" dirty="0">
            <a:solidFill>
              <a:schemeClr val="accent6"/>
            </a:solidFill>
          </a:endParaRPr>
        </a:p>
      </dgm:t>
    </dgm:pt>
    <dgm:pt modelId="{38855D61-2CE4-4475-BF0F-34EFDFDFF035}" type="parTrans" cxnId="{2C28410A-F321-4E92-AE0D-3C0831BD5D55}">
      <dgm:prSet/>
      <dgm:spPr/>
      <dgm:t>
        <a:bodyPr/>
        <a:lstStyle/>
        <a:p>
          <a:endParaRPr lang="de-CH"/>
        </a:p>
      </dgm:t>
    </dgm:pt>
    <dgm:pt modelId="{E3F35194-64C8-41FF-B75E-AC347627FD36}" type="sibTrans" cxnId="{2C28410A-F321-4E92-AE0D-3C0831BD5D55}">
      <dgm:prSet/>
      <dgm:spPr/>
      <dgm:t>
        <a:bodyPr/>
        <a:lstStyle/>
        <a:p>
          <a:endParaRPr lang="de-CH"/>
        </a:p>
      </dgm:t>
    </dgm:pt>
    <dgm:pt modelId="{2A872CE5-C713-4C3A-A512-830D717CA652}">
      <dgm:prSet phldrT="[Text]" custT="1"/>
      <dgm:spPr>
        <a:noFill/>
        <a:ln>
          <a:solidFill>
            <a:schemeClr val="tx1"/>
          </a:solidFill>
        </a:ln>
      </dgm:spPr>
      <dgm:t>
        <a:bodyPr/>
        <a:lstStyle/>
        <a:p>
          <a:pPr>
            <a:spcAft>
              <a:spcPts val="0"/>
            </a:spcAft>
          </a:pPr>
          <a:r>
            <a:rPr lang="fr-CH" sz="2600" b="0" noProof="0" dirty="0">
              <a:solidFill>
                <a:schemeClr val="tx1"/>
              </a:solidFill>
            </a:rPr>
            <a:t>Envoi des tranches d’impôt (mai, août et novembre)</a:t>
          </a:r>
        </a:p>
      </dgm:t>
    </dgm:pt>
    <dgm:pt modelId="{9C16BE18-0909-4E15-9980-5F720445D640}" type="parTrans" cxnId="{1AFE0444-3A23-40C9-9E60-67B05F0AFBA8}">
      <dgm:prSet/>
      <dgm:spPr/>
      <dgm:t>
        <a:bodyPr/>
        <a:lstStyle/>
        <a:p>
          <a:endParaRPr lang="de-CH"/>
        </a:p>
      </dgm:t>
    </dgm:pt>
    <dgm:pt modelId="{7CC7BDBF-4297-4703-9526-68F32B868FAE}" type="sibTrans" cxnId="{1AFE0444-3A23-40C9-9E60-67B05F0AFBA8}">
      <dgm:prSet/>
      <dgm:spPr/>
      <dgm:t>
        <a:bodyPr/>
        <a:lstStyle/>
        <a:p>
          <a:endParaRPr lang="de-CH"/>
        </a:p>
      </dgm:t>
    </dgm:pt>
    <dgm:pt modelId="{708F90B2-13C8-4DDA-BD38-88B7F0BB0600}">
      <dgm:prSet phldrT="[Text]" custT="1"/>
      <dgm:spPr>
        <a:noFill/>
        <a:ln>
          <a:solidFill>
            <a:schemeClr val="tx1"/>
          </a:solidFill>
        </a:ln>
      </dgm:spPr>
      <dgm:t>
        <a:bodyPr/>
        <a:lstStyle/>
        <a:p>
          <a:pPr>
            <a:spcAft>
              <a:spcPct val="35000"/>
            </a:spcAft>
          </a:pPr>
          <a:r>
            <a:rPr lang="fr-CH" sz="2600" b="0" noProof="0" dirty="0">
              <a:solidFill>
                <a:schemeClr val="tx1"/>
              </a:solidFill>
            </a:rPr>
            <a:t>Envoi de la </a:t>
          </a:r>
          <a:r>
            <a:rPr lang="fr-CH" sz="2600" b="1" noProof="0" dirty="0">
              <a:solidFill>
                <a:schemeClr val="tx1"/>
              </a:solidFill>
            </a:rPr>
            <a:t>décision de taxation</a:t>
          </a:r>
          <a:r>
            <a:rPr lang="fr-CH" sz="2600" b="0" noProof="0" dirty="0">
              <a:solidFill>
                <a:schemeClr val="tx1"/>
              </a:solidFill>
            </a:rPr>
            <a:t> et du décompte final</a:t>
          </a:r>
        </a:p>
      </dgm:t>
    </dgm:pt>
    <dgm:pt modelId="{57149C7C-CE3A-4F6F-ADBB-A6F62198EFB9}" type="parTrans" cxnId="{D6C455BA-60AE-4AD6-82E1-22D225E8AB38}">
      <dgm:prSet/>
      <dgm:spPr/>
      <dgm:t>
        <a:bodyPr/>
        <a:lstStyle/>
        <a:p>
          <a:endParaRPr lang="de-CH"/>
        </a:p>
      </dgm:t>
    </dgm:pt>
    <dgm:pt modelId="{CEBD7AEC-00E6-49ED-97CC-1BBDC5EA1BA9}" type="sibTrans" cxnId="{D6C455BA-60AE-4AD6-82E1-22D225E8AB38}">
      <dgm:prSet/>
      <dgm:spPr/>
      <dgm:t>
        <a:bodyPr/>
        <a:lstStyle/>
        <a:p>
          <a:endParaRPr lang="de-CH"/>
        </a:p>
      </dgm:t>
    </dgm:pt>
    <dgm:pt modelId="{A7CFDB41-139C-4722-A13D-97705C6E14F5}">
      <dgm:prSet phldrT="[Text]" custT="1"/>
      <dgm:spPr>
        <a:noFill/>
        <a:ln>
          <a:solidFill>
            <a:schemeClr val="tx1"/>
          </a:solidFill>
        </a:ln>
      </dgm:spPr>
      <dgm:t>
        <a:bodyPr/>
        <a:lstStyle/>
        <a:p>
          <a:r>
            <a:rPr lang="fr-CH" sz="2600" b="0" noProof="0" dirty="0">
              <a:solidFill>
                <a:schemeClr val="tx1"/>
              </a:solidFill>
            </a:rPr>
            <a:t>Vérification des données et calcul de l’impôt</a:t>
          </a:r>
        </a:p>
      </dgm:t>
    </dgm:pt>
    <dgm:pt modelId="{E9637360-E113-4E84-8348-3D55481C5FC6}" type="parTrans" cxnId="{D0C1F221-5766-46D3-9BFB-8FC226A89915}">
      <dgm:prSet/>
      <dgm:spPr/>
      <dgm:t>
        <a:bodyPr/>
        <a:lstStyle/>
        <a:p>
          <a:endParaRPr lang="de-CH"/>
        </a:p>
      </dgm:t>
    </dgm:pt>
    <dgm:pt modelId="{22553CB4-0671-412E-81A7-97250B6FC771}" type="sibTrans" cxnId="{D0C1F221-5766-46D3-9BFB-8FC226A89915}">
      <dgm:prSet/>
      <dgm:spPr/>
      <dgm:t>
        <a:bodyPr/>
        <a:lstStyle/>
        <a:p>
          <a:endParaRPr lang="de-CH"/>
        </a:p>
      </dgm:t>
    </dgm:pt>
    <dgm:pt modelId="{18346429-FA6C-45F7-A31F-C6F18A94C833}" type="pres">
      <dgm:prSet presAssocID="{A02BC26B-0C20-4EBD-B614-5CFD13C7DFA7}" presName="Name0" presStyleCnt="0">
        <dgm:presLayoutVars>
          <dgm:dir/>
          <dgm:animLvl val="lvl"/>
          <dgm:resizeHandles val="exact"/>
        </dgm:presLayoutVars>
      </dgm:prSet>
      <dgm:spPr/>
    </dgm:pt>
    <dgm:pt modelId="{187FB49A-DBA7-43B4-92F6-F7DE8169C4C5}" type="pres">
      <dgm:prSet presAssocID="{708F90B2-13C8-4DDA-BD38-88B7F0BB0600}" presName="boxAndChildren" presStyleCnt="0"/>
      <dgm:spPr/>
    </dgm:pt>
    <dgm:pt modelId="{79CA591A-FC1F-4970-8D65-C1DE679A1B14}" type="pres">
      <dgm:prSet presAssocID="{708F90B2-13C8-4DDA-BD38-88B7F0BB0600}" presName="parentTextBox" presStyleLbl="node1" presStyleIdx="0" presStyleCnt="4"/>
      <dgm:spPr/>
    </dgm:pt>
    <dgm:pt modelId="{61416183-B287-48DE-8CC2-DF24AF1A0647}" type="pres">
      <dgm:prSet presAssocID="{7CC7BDBF-4297-4703-9526-68F32B868FAE}" presName="sp" presStyleCnt="0"/>
      <dgm:spPr/>
    </dgm:pt>
    <dgm:pt modelId="{93D345D3-9BDC-4FDE-8555-283B3FBCF612}" type="pres">
      <dgm:prSet presAssocID="{2A872CE5-C713-4C3A-A512-830D717CA652}" presName="arrowAndChildren" presStyleCnt="0"/>
      <dgm:spPr/>
    </dgm:pt>
    <dgm:pt modelId="{B1391616-A846-41DD-8F76-902D16C8E176}" type="pres">
      <dgm:prSet presAssocID="{2A872CE5-C713-4C3A-A512-830D717CA652}" presName="parentTextArrow" presStyleLbl="node1" presStyleIdx="1" presStyleCnt="4"/>
      <dgm:spPr/>
    </dgm:pt>
    <dgm:pt modelId="{6C1B4883-5B17-439A-B595-3ACA2598B631}" type="pres">
      <dgm:prSet presAssocID="{22553CB4-0671-412E-81A7-97250B6FC771}" presName="sp" presStyleCnt="0"/>
      <dgm:spPr/>
    </dgm:pt>
    <dgm:pt modelId="{AE8343BF-762C-4CFF-AB91-DD31B19D8832}" type="pres">
      <dgm:prSet presAssocID="{A7CFDB41-139C-4722-A13D-97705C6E14F5}" presName="arrowAndChildren" presStyleCnt="0"/>
      <dgm:spPr/>
    </dgm:pt>
    <dgm:pt modelId="{32DC7281-879C-4BE2-AD33-8D9934BC15D9}" type="pres">
      <dgm:prSet presAssocID="{A7CFDB41-139C-4722-A13D-97705C6E14F5}" presName="parentTextArrow" presStyleLbl="node1" presStyleIdx="2" presStyleCnt="4"/>
      <dgm:spPr/>
    </dgm:pt>
    <dgm:pt modelId="{76CD1EE9-2077-423C-B7AB-C8AE60C55E7E}" type="pres">
      <dgm:prSet presAssocID="{E3F35194-64C8-41FF-B75E-AC347627FD36}" presName="sp" presStyleCnt="0"/>
      <dgm:spPr/>
    </dgm:pt>
    <dgm:pt modelId="{D51BB8E0-8411-443C-88C7-DEBE55896249}" type="pres">
      <dgm:prSet presAssocID="{14658CAF-1A66-4ADD-854D-180B38557E5B}" presName="arrowAndChildren" presStyleCnt="0"/>
      <dgm:spPr/>
    </dgm:pt>
    <dgm:pt modelId="{E658328E-2AD4-4DF5-AA8D-D74A816ADF65}" type="pres">
      <dgm:prSet presAssocID="{14658CAF-1A66-4ADD-854D-180B38557E5B}" presName="parentTextArrow" presStyleLbl="node1" presStyleIdx="3" presStyleCnt="4"/>
      <dgm:spPr/>
    </dgm:pt>
  </dgm:ptLst>
  <dgm:cxnLst>
    <dgm:cxn modelId="{2C28410A-F321-4E92-AE0D-3C0831BD5D55}" srcId="{A02BC26B-0C20-4EBD-B614-5CFD13C7DFA7}" destId="{14658CAF-1A66-4ADD-854D-180B38557E5B}" srcOrd="0" destOrd="0" parTransId="{38855D61-2CE4-4475-BF0F-34EFDFDFF035}" sibTransId="{E3F35194-64C8-41FF-B75E-AC347627FD36}"/>
    <dgm:cxn modelId="{D0C1F221-5766-46D3-9BFB-8FC226A89915}" srcId="{A02BC26B-0C20-4EBD-B614-5CFD13C7DFA7}" destId="{A7CFDB41-139C-4722-A13D-97705C6E14F5}" srcOrd="1" destOrd="0" parTransId="{E9637360-E113-4E84-8348-3D55481C5FC6}" sibTransId="{22553CB4-0671-412E-81A7-97250B6FC771}"/>
    <dgm:cxn modelId="{E5E92B39-045D-452E-BF64-28AE14B8CBF2}" type="presOf" srcId="{14658CAF-1A66-4ADD-854D-180B38557E5B}" destId="{E658328E-2AD4-4DF5-AA8D-D74A816ADF65}" srcOrd="0" destOrd="0" presId="urn:microsoft.com/office/officeart/2005/8/layout/process4"/>
    <dgm:cxn modelId="{1AFE0444-3A23-40C9-9E60-67B05F0AFBA8}" srcId="{A02BC26B-0C20-4EBD-B614-5CFD13C7DFA7}" destId="{2A872CE5-C713-4C3A-A512-830D717CA652}" srcOrd="2" destOrd="0" parTransId="{9C16BE18-0909-4E15-9980-5F720445D640}" sibTransId="{7CC7BDBF-4297-4703-9526-68F32B868FAE}"/>
    <dgm:cxn modelId="{3D1C9A66-6A02-403A-8E55-B967660B144C}" type="presOf" srcId="{A02BC26B-0C20-4EBD-B614-5CFD13C7DFA7}" destId="{18346429-FA6C-45F7-A31F-C6F18A94C833}" srcOrd="0" destOrd="0" presId="urn:microsoft.com/office/officeart/2005/8/layout/process4"/>
    <dgm:cxn modelId="{D6C455BA-60AE-4AD6-82E1-22D225E8AB38}" srcId="{A02BC26B-0C20-4EBD-B614-5CFD13C7DFA7}" destId="{708F90B2-13C8-4DDA-BD38-88B7F0BB0600}" srcOrd="3" destOrd="0" parTransId="{57149C7C-CE3A-4F6F-ADBB-A6F62198EFB9}" sibTransId="{CEBD7AEC-00E6-49ED-97CC-1BBDC5EA1BA9}"/>
    <dgm:cxn modelId="{936F79E1-527B-4AC1-A576-DF21C6BC9878}" type="presOf" srcId="{708F90B2-13C8-4DDA-BD38-88B7F0BB0600}" destId="{79CA591A-FC1F-4970-8D65-C1DE679A1B14}" srcOrd="0" destOrd="0" presId="urn:microsoft.com/office/officeart/2005/8/layout/process4"/>
    <dgm:cxn modelId="{C218B5FB-6492-42BE-ADA3-AC7E60D26FE9}" type="presOf" srcId="{A7CFDB41-139C-4722-A13D-97705C6E14F5}" destId="{32DC7281-879C-4BE2-AD33-8D9934BC15D9}" srcOrd="0" destOrd="0" presId="urn:microsoft.com/office/officeart/2005/8/layout/process4"/>
    <dgm:cxn modelId="{CF8308FF-C818-41E0-9677-FDA031FF3B60}" type="presOf" srcId="{2A872CE5-C713-4C3A-A512-830D717CA652}" destId="{B1391616-A846-41DD-8F76-902D16C8E176}" srcOrd="0" destOrd="0" presId="urn:microsoft.com/office/officeart/2005/8/layout/process4"/>
    <dgm:cxn modelId="{BA810BA2-DCB5-4D86-85B8-78A5E27A638D}" type="presParOf" srcId="{18346429-FA6C-45F7-A31F-C6F18A94C833}" destId="{187FB49A-DBA7-43B4-92F6-F7DE8169C4C5}" srcOrd="0" destOrd="0" presId="urn:microsoft.com/office/officeart/2005/8/layout/process4"/>
    <dgm:cxn modelId="{202834F7-359D-4368-958C-9DAD7467A71C}" type="presParOf" srcId="{187FB49A-DBA7-43B4-92F6-F7DE8169C4C5}" destId="{79CA591A-FC1F-4970-8D65-C1DE679A1B14}" srcOrd="0" destOrd="0" presId="urn:microsoft.com/office/officeart/2005/8/layout/process4"/>
    <dgm:cxn modelId="{534D563B-E2A9-4BE3-A775-EABBDAD25AF6}" type="presParOf" srcId="{18346429-FA6C-45F7-A31F-C6F18A94C833}" destId="{61416183-B287-48DE-8CC2-DF24AF1A0647}" srcOrd="1" destOrd="0" presId="urn:microsoft.com/office/officeart/2005/8/layout/process4"/>
    <dgm:cxn modelId="{675D81D0-B309-434C-93EE-B069CAEEFC0C}" type="presParOf" srcId="{18346429-FA6C-45F7-A31F-C6F18A94C833}" destId="{93D345D3-9BDC-4FDE-8555-283B3FBCF612}" srcOrd="2" destOrd="0" presId="urn:microsoft.com/office/officeart/2005/8/layout/process4"/>
    <dgm:cxn modelId="{2DBF9189-9825-4924-9CB4-0927EC6D38B6}" type="presParOf" srcId="{93D345D3-9BDC-4FDE-8555-283B3FBCF612}" destId="{B1391616-A846-41DD-8F76-902D16C8E176}" srcOrd="0" destOrd="0" presId="urn:microsoft.com/office/officeart/2005/8/layout/process4"/>
    <dgm:cxn modelId="{8212B50C-5076-4C66-AEF2-DFA351C3519B}" type="presParOf" srcId="{18346429-FA6C-45F7-A31F-C6F18A94C833}" destId="{6C1B4883-5B17-439A-B595-3ACA2598B631}" srcOrd="3" destOrd="0" presId="urn:microsoft.com/office/officeart/2005/8/layout/process4"/>
    <dgm:cxn modelId="{A86194AE-A808-4C1E-BF07-76C066935622}" type="presParOf" srcId="{18346429-FA6C-45F7-A31F-C6F18A94C833}" destId="{AE8343BF-762C-4CFF-AB91-DD31B19D8832}" srcOrd="4" destOrd="0" presId="urn:microsoft.com/office/officeart/2005/8/layout/process4"/>
    <dgm:cxn modelId="{7884506B-8CB2-48AB-A34D-B5D74EC2647F}" type="presParOf" srcId="{AE8343BF-762C-4CFF-AB91-DD31B19D8832}" destId="{32DC7281-879C-4BE2-AD33-8D9934BC15D9}" srcOrd="0" destOrd="0" presId="urn:microsoft.com/office/officeart/2005/8/layout/process4"/>
    <dgm:cxn modelId="{8E28D832-96A6-4706-8237-CF9C7C925AC0}" type="presParOf" srcId="{18346429-FA6C-45F7-A31F-C6F18A94C833}" destId="{76CD1EE9-2077-423C-B7AB-C8AE60C55E7E}" srcOrd="5" destOrd="0" presId="urn:microsoft.com/office/officeart/2005/8/layout/process4"/>
    <dgm:cxn modelId="{7CADE6EF-FE16-43AF-B2F5-FE1A96120CDB}" type="presParOf" srcId="{18346429-FA6C-45F7-A31F-C6F18A94C833}" destId="{D51BB8E0-8411-443C-88C7-DEBE55896249}" srcOrd="6" destOrd="0" presId="urn:microsoft.com/office/officeart/2005/8/layout/process4"/>
    <dgm:cxn modelId="{C22BFC5B-2178-4A85-9015-240A9EDEF608}" type="presParOf" srcId="{D51BB8E0-8411-443C-88C7-DEBE55896249}" destId="{E658328E-2AD4-4DF5-AA8D-D74A816ADF65}" srcOrd="0" destOrd="0" presId="urn:microsoft.com/office/officeart/2005/8/layout/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2BC26B-0C20-4EBD-B614-5CFD13C7DFA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de-CH"/>
        </a:p>
      </dgm:t>
    </dgm:pt>
    <dgm:pt modelId="{14658CAF-1A66-4ADD-854D-180B38557E5B}">
      <dgm:prSet phldrT="[Text]" custT="1"/>
      <dgm:spPr>
        <a:noFill/>
        <a:ln>
          <a:solidFill>
            <a:schemeClr val="tx1"/>
          </a:solidFill>
        </a:ln>
      </dgm:spPr>
      <dgm:t>
        <a:bodyPr/>
        <a:lstStyle/>
        <a:p>
          <a:r>
            <a:rPr lang="fr-CH" sz="2600" b="0" noProof="0" dirty="0">
              <a:solidFill>
                <a:schemeClr val="tx1"/>
              </a:solidFill>
            </a:rPr>
            <a:t>Décision</a:t>
          </a:r>
          <a:r>
            <a:rPr lang="de-DE" sz="2600" b="0" dirty="0">
              <a:solidFill>
                <a:schemeClr val="tx1"/>
              </a:solidFill>
            </a:rPr>
            <a:t> de </a:t>
          </a:r>
          <a:r>
            <a:rPr lang="fr-CH" sz="2600" b="0" noProof="0" dirty="0">
              <a:solidFill>
                <a:schemeClr val="tx1"/>
              </a:solidFill>
            </a:rPr>
            <a:t>taxation</a:t>
          </a:r>
          <a:r>
            <a:rPr lang="de-CH" sz="2600" b="0" dirty="0">
              <a:solidFill>
                <a:schemeClr val="tx1"/>
              </a:solidFill>
            </a:rPr>
            <a:t> </a:t>
          </a:r>
          <a:r>
            <a:rPr lang="de-DE" sz="2600" b="0" dirty="0">
              <a:solidFill>
                <a:schemeClr val="tx1"/>
              </a:solidFill>
            </a:rPr>
            <a:t>(</a:t>
          </a:r>
          <a:r>
            <a:rPr lang="fr-CH" sz="2600" b="0" noProof="0" dirty="0">
              <a:solidFill>
                <a:schemeClr val="tx1"/>
              </a:solidFill>
            </a:rPr>
            <a:t>Intendance des impôts</a:t>
          </a:r>
          <a:r>
            <a:rPr lang="de-DE" sz="2600" b="0" dirty="0">
              <a:solidFill>
                <a:schemeClr val="tx1"/>
              </a:solidFill>
            </a:rPr>
            <a:t>)</a:t>
          </a:r>
          <a:endParaRPr lang="de-CH" sz="2600" b="0" dirty="0">
            <a:solidFill>
              <a:schemeClr val="tx1"/>
            </a:solidFill>
          </a:endParaRPr>
        </a:p>
      </dgm:t>
    </dgm:pt>
    <dgm:pt modelId="{38855D61-2CE4-4475-BF0F-34EFDFDFF035}" type="parTrans" cxnId="{2C28410A-F321-4E92-AE0D-3C0831BD5D55}">
      <dgm:prSet/>
      <dgm:spPr/>
      <dgm:t>
        <a:bodyPr/>
        <a:lstStyle/>
        <a:p>
          <a:endParaRPr lang="de-CH"/>
        </a:p>
      </dgm:t>
    </dgm:pt>
    <dgm:pt modelId="{E3F35194-64C8-41FF-B75E-AC347627FD36}" type="sibTrans" cxnId="{2C28410A-F321-4E92-AE0D-3C0831BD5D55}">
      <dgm:prSet/>
      <dgm:spPr/>
      <dgm:t>
        <a:bodyPr/>
        <a:lstStyle/>
        <a:p>
          <a:endParaRPr lang="de-CH"/>
        </a:p>
      </dgm:t>
    </dgm:pt>
    <dgm:pt modelId="{2A872CE5-C713-4C3A-A512-830D717CA652}">
      <dgm:prSet phldrT="[Text]" custT="1"/>
      <dgm:spPr>
        <a:noFill/>
        <a:ln>
          <a:solidFill>
            <a:schemeClr val="tx1"/>
          </a:solidFill>
        </a:ln>
      </dgm:spPr>
      <dgm:t>
        <a:bodyPr/>
        <a:lstStyle/>
        <a:p>
          <a:r>
            <a:rPr lang="fr-CH" sz="2600" b="0" noProof="0" dirty="0">
              <a:solidFill>
                <a:schemeClr val="tx1"/>
              </a:solidFill>
            </a:rPr>
            <a:t>Recours </a:t>
          </a:r>
          <a:r>
            <a:rPr lang="de-CH" sz="2600" b="0" dirty="0">
              <a:solidFill>
                <a:schemeClr val="tx1"/>
              </a:solidFill>
            </a:rPr>
            <a:t>(</a:t>
          </a:r>
          <a:r>
            <a:rPr lang="fr-FR" sz="2600" b="0" dirty="0">
              <a:solidFill>
                <a:schemeClr val="tx1"/>
              </a:solidFill>
            </a:rPr>
            <a:t>Commission des recours en matière fiscale</a:t>
          </a:r>
          <a:r>
            <a:rPr lang="de-DE" sz="2600" b="0" dirty="0">
              <a:solidFill>
                <a:schemeClr val="tx1"/>
              </a:solidFill>
            </a:rPr>
            <a:t>, BE)</a:t>
          </a:r>
        </a:p>
      </dgm:t>
    </dgm:pt>
    <dgm:pt modelId="{9C16BE18-0909-4E15-9980-5F720445D640}" type="parTrans" cxnId="{1AFE0444-3A23-40C9-9E60-67B05F0AFBA8}">
      <dgm:prSet/>
      <dgm:spPr/>
      <dgm:t>
        <a:bodyPr/>
        <a:lstStyle/>
        <a:p>
          <a:endParaRPr lang="de-CH"/>
        </a:p>
      </dgm:t>
    </dgm:pt>
    <dgm:pt modelId="{7CC7BDBF-4297-4703-9526-68F32B868FAE}" type="sibTrans" cxnId="{1AFE0444-3A23-40C9-9E60-67B05F0AFBA8}">
      <dgm:prSet/>
      <dgm:spPr/>
      <dgm:t>
        <a:bodyPr/>
        <a:lstStyle/>
        <a:p>
          <a:endParaRPr lang="de-CH"/>
        </a:p>
      </dgm:t>
    </dgm:pt>
    <dgm:pt modelId="{708F90B2-13C8-4DDA-BD38-88B7F0BB0600}">
      <dgm:prSet phldrT="[Text]" custT="1"/>
      <dgm:spPr>
        <a:noFill/>
        <a:ln>
          <a:solidFill>
            <a:schemeClr val="tx1"/>
          </a:solidFill>
        </a:ln>
      </dgm:spPr>
      <dgm:t>
        <a:bodyPr/>
        <a:lstStyle/>
        <a:p>
          <a:r>
            <a:rPr lang="fr-CH" sz="2600" b="0" noProof="0" dirty="0">
              <a:solidFill>
                <a:schemeClr val="tx1"/>
              </a:solidFill>
            </a:rPr>
            <a:t>Recours</a:t>
          </a:r>
          <a:r>
            <a:rPr lang="de-CH" sz="2600" b="0" dirty="0">
              <a:solidFill>
                <a:schemeClr val="tx1"/>
              </a:solidFill>
            </a:rPr>
            <a:t> (</a:t>
          </a:r>
          <a:r>
            <a:rPr lang="de-DE" sz="2600" b="0" dirty="0">
              <a:solidFill>
                <a:schemeClr val="tx1"/>
              </a:solidFill>
            </a:rPr>
            <a:t>Tribunal </a:t>
          </a:r>
          <a:r>
            <a:rPr lang="fr-CH" sz="2600" b="0" noProof="0" dirty="0">
              <a:solidFill>
                <a:schemeClr val="tx1"/>
              </a:solidFill>
            </a:rPr>
            <a:t>administratif</a:t>
          </a:r>
          <a:r>
            <a:rPr lang="de-DE" sz="2600" b="0" dirty="0">
              <a:solidFill>
                <a:schemeClr val="tx1"/>
              </a:solidFill>
            </a:rPr>
            <a:t>, BE)</a:t>
          </a:r>
        </a:p>
      </dgm:t>
    </dgm:pt>
    <dgm:pt modelId="{57149C7C-CE3A-4F6F-ADBB-A6F62198EFB9}" type="parTrans" cxnId="{D6C455BA-60AE-4AD6-82E1-22D225E8AB38}">
      <dgm:prSet/>
      <dgm:spPr/>
      <dgm:t>
        <a:bodyPr/>
        <a:lstStyle/>
        <a:p>
          <a:endParaRPr lang="de-CH"/>
        </a:p>
      </dgm:t>
    </dgm:pt>
    <dgm:pt modelId="{CEBD7AEC-00E6-49ED-97CC-1BBDC5EA1BA9}" type="sibTrans" cxnId="{D6C455BA-60AE-4AD6-82E1-22D225E8AB38}">
      <dgm:prSet/>
      <dgm:spPr/>
      <dgm:t>
        <a:bodyPr/>
        <a:lstStyle/>
        <a:p>
          <a:endParaRPr lang="de-CH"/>
        </a:p>
      </dgm:t>
    </dgm:pt>
    <dgm:pt modelId="{CA07031C-AE5E-48F5-BA8E-E00CCAC62134}">
      <dgm:prSet phldrT="[Text]" custT="1"/>
      <dgm:spPr>
        <a:noFill/>
        <a:ln>
          <a:solidFill>
            <a:schemeClr val="tx1"/>
          </a:solidFill>
        </a:ln>
      </dgm:spPr>
      <dgm:t>
        <a:bodyPr/>
        <a:lstStyle/>
        <a:p>
          <a:r>
            <a:rPr lang="fr-CH" sz="2600" b="0" noProof="0" dirty="0">
              <a:solidFill>
                <a:schemeClr val="tx1"/>
              </a:solidFill>
            </a:rPr>
            <a:t>Recours</a:t>
          </a:r>
          <a:r>
            <a:rPr lang="de-CH" sz="2600" b="0" dirty="0">
              <a:solidFill>
                <a:schemeClr val="tx1"/>
              </a:solidFill>
            </a:rPr>
            <a:t> (</a:t>
          </a:r>
          <a:r>
            <a:rPr lang="de-DE" sz="2600" b="0" dirty="0">
              <a:solidFill>
                <a:schemeClr val="tx1"/>
              </a:solidFill>
            </a:rPr>
            <a:t>Tribunal </a:t>
          </a:r>
          <a:r>
            <a:rPr lang="fr-CH" sz="2600" b="0" noProof="0" dirty="0">
              <a:solidFill>
                <a:schemeClr val="tx1"/>
              </a:solidFill>
            </a:rPr>
            <a:t>fédéral</a:t>
          </a:r>
          <a:r>
            <a:rPr lang="de-DE" sz="2600" b="0" dirty="0">
              <a:solidFill>
                <a:schemeClr val="tx1"/>
              </a:solidFill>
            </a:rPr>
            <a:t>)</a:t>
          </a:r>
        </a:p>
      </dgm:t>
    </dgm:pt>
    <dgm:pt modelId="{8D19B6E1-67C3-488E-B714-04FBD33C8599}" type="parTrans" cxnId="{5317F572-4CF3-4D44-A083-E4952CB6B41F}">
      <dgm:prSet/>
      <dgm:spPr/>
      <dgm:t>
        <a:bodyPr/>
        <a:lstStyle/>
        <a:p>
          <a:endParaRPr lang="de-CH"/>
        </a:p>
      </dgm:t>
    </dgm:pt>
    <dgm:pt modelId="{BD62406F-A231-48BF-BACD-51252CCBEEC5}" type="sibTrans" cxnId="{5317F572-4CF3-4D44-A083-E4952CB6B41F}">
      <dgm:prSet/>
      <dgm:spPr/>
      <dgm:t>
        <a:bodyPr/>
        <a:lstStyle/>
        <a:p>
          <a:endParaRPr lang="de-CH"/>
        </a:p>
      </dgm:t>
    </dgm:pt>
    <dgm:pt modelId="{A7CFDB41-139C-4722-A13D-97705C6E14F5}">
      <dgm:prSet phldrT="[Text]" custT="1"/>
      <dgm:spPr>
        <a:noFill/>
        <a:ln>
          <a:solidFill>
            <a:schemeClr val="tx1"/>
          </a:solidFill>
        </a:ln>
      </dgm:spPr>
      <dgm:t>
        <a:bodyPr/>
        <a:lstStyle/>
        <a:p>
          <a:r>
            <a:rPr lang="fr-CH" sz="2600" b="0" noProof="0" dirty="0">
              <a:solidFill>
                <a:schemeClr val="tx1"/>
              </a:solidFill>
            </a:rPr>
            <a:t>Réclamation</a:t>
          </a:r>
          <a:r>
            <a:rPr lang="de-CH" sz="2600" b="0" dirty="0">
              <a:solidFill>
                <a:schemeClr val="tx1"/>
              </a:solidFill>
            </a:rPr>
            <a:t> </a:t>
          </a:r>
          <a:r>
            <a:rPr lang="de-DE" sz="2600" b="0" dirty="0">
              <a:solidFill>
                <a:schemeClr val="tx1"/>
              </a:solidFill>
            </a:rPr>
            <a:t>(</a:t>
          </a:r>
          <a:r>
            <a:rPr lang="fr-CH" sz="2600" b="0" noProof="0" dirty="0">
              <a:solidFill>
                <a:schemeClr val="tx1"/>
              </a:solidFill>
            </a:rPr>
            <a:t>Intendance des impôts</a:t>
          </a:r>
          <a:r>
            <a:rPr lang="de-DE" sz="2600" b="0" dirty="0">
              <a:solidFill>
                <a:schemeClr val="tx1"/>
              </a:solidFill>
            </a:rPr>
            <a:t>)</a:t>
          </a:r>
        </a:p>
      </dgm:t>
    </dgm:pt>
    <dgm:pt modelId="{E9637360-E113-4E84-8348-3D55481C5FC6}" type="parTrans" cxnId="{D0C1F221-5766-46D3-9BFB-8FC226A89915}">
      <dgm:prSet/>
      <dgm:spPr/>
      <dgm:t>
        <a:bodyPr/>
        <a:lstStyle/>
        <a:p>
          <a:endParaRPr lang="de-CH"/>
        </a:p>
      </dgm:t>
    </dgm:pt>
    <dgm:pt modelId="{22553CB4-0671-412E-81A7-97250B6FC771}" type="sibTrans" cxnId="{D0C1F221-5766-46D3-9BFB-8FC226A89915}">
      <dgm:prSet/>
      <dgm:spPr/>
      <dgm:t>
        <a:bodyPr/>
        <a:lstStyle/>
        <a:p>
          <a:endParaRPr lang="de-CH"/>
        </a:p>
      </dgm:t>
    </dgm:pt>
    <dgm:pt modelId="{18346429-FA6C-45F7-A31F-C6F18A94C833}" type="pres">
      <dgm:prSet presAssocID="{A02BC26B-0C20-4EBD-B614-5CFD13C7DFA7}" presName="Name0" presStyleCnt="0">
        <dgm:presLayoutVars>
          <dgm:dir/>
          <dgm:animLvl val="lvl"/>
          <dgm:resizeHandles val="exact"/>
        </dgm:presLayoutVars>
      </dgm:prSet>
      <dgm:spPr/>
    </dgm:pt>
    <dgm:pt modelId="{855E92F9-426B-4CE2-A1F1-2AB414C2DAE3}" type="pres">
      <dgm:prSet presAssocID="{CA07031C-AE5E-48F5-BA8E-E00CCAC62134}" presName="boxAndChildren" presStyleCnt="0"/>
      <dgm:spPr/>
    </dgm:pt>
    <dgm:pt modelId="{9E4277EA-E5F3-42FF-BD42-08933E07A763}" type="pres">
      <dgm:prSet presAssocID="{CA07031C-AE5E-48F5-BA8E-E00CCAC62134}" presName="parentTextBox" presStyleLbl="node1" presStyleIdx="0" presStyleCnt="5"/>
      <dgm:spPr/>
    </dgm:pt>
    <dgm:pt modelId="{A45AFAEB-5683-434C-8ABC-09481F909803}" type="pres">
      <dgm:prSet presAssocID="{CEBD7AEC-00E6-49ED-97CC-1BBDC5EA1BA9}" presName="sp" presStyleCnt="0"/>
      <dgm:spPr/>
    </dgm:pt>
    <dgm:pt modelId="{7E65DD31-169F-4B4E-99B7-BF787E4A80EC}" type="pres">
      <dgm:prSet presAssocID="{708F90B2-13C8-4DDA-BD38-88B7F0BB0600}" presName="arrowAndChildren" presStyleCnt="0"/>
      <dgm:spPr/>
    </dgm:pt>
    <dgm:pt modelId="{4E981D3F-5704-4095-8889-723D8F054A27}" type="pres">
      <dgm:prSet presAssocID="{708F90B2-13C8-4DDA-BD38-88B7F0BB0600}" presName="parentTextArrow" presStyleLbl="node1" presStyleIdx="1" presStyleCnt="5"/>
      <dgm:spPr/>
    </dgm:pt>
    <dgm:pt modelId="{61416183-B287-48DE-8CC2-DF24AF1A0647}" type="pres">
      <dgm:prSet presAssocID="{7CC7BDBF-4297-4703-9526-68F32B868FAE}" presName="sp" presStyleCnt="0"/>
      <dgm:spPr/>
    </dgm:pt>
    <dgm:pt modelId="{93D345D3-9BDC-4FDE-8555-283B3FBCF612}" type="pres">
      <dgm:prSet presAssocID="{2A872CE5-C713-4C3A-A512-830D717CA652}" presName="arrowAndChildren" presStyleCnt="0"/>
      <dgm:spPr/>
    </dgm:pt>
    <dgm:pt modelId="{B1391616-A846-41DD-8F76-902D16C8E176}" type="pres">
      <dgm:prSet presAssocID="{2A872CE5-C713-4C3A-A512-830D717CA652}" presName="parentTextArrow" presStyleLbl="node1" presStyleIdx="2" presStyleCnt="5"/>
      <dgm:spPr/>
    </dgm:pt>
    <dgm:pt modelId="{6C1B4883-5B17-439A-B595-3ACA2598B631}" type="pres">
      <dgm:prSet presAssocID="{22553CB4-0671-412E-81A7-97250B6FC771}" presName="sp" presStyleCnt="0"/>
      <dgm:spPr/>
    </dgm:pt>
    <dgm:pt modelId="{AE8343BF-762C-4CFF-AB91-DD31B19D8832}" type="pres">
      <dgm:prSet presAssocID="{A7CFDB41-139C-4722-A13D-97705C6E14F5}" presName="arrowAndChildren" presStyleCnt="0"/>
      <dgm:spPr/>
    </dgm:pt>
    <dgm:pt modelId="{32DC7281-879C-4BE2-AD33-8D9934BC15D9}" type="pres">
      <dgm:prSet presAssocID="{A7CFDB41-139C-4722-A13D-97705C6E14F5}" presName="parentTextArrow" presStyleLbl="node1" presStyleIdx="3" presStyleCnt="5"/>
      <dgm:spPr/>
    </dgm:pt>
    <dgm:pt modelId="{76CD1EE9-2077-423C-B7AB-C8AE60C55E7E}" type="pres">
      <dgm:prSet presAssocID="{E3F35194-64C8-41FF-B75E-AC347627FD36}" presName="sp" presStyleCnt="0"/>
      <dgm:spPr/>
    </dgm:pt>
    <dgm:pt modelId="{D51BB8E0-8411-443C-88C7-DEBE55896249}" type="pres">
      <dgm:prSet presAssocID="{14658CAF-1A66-4ADD-854D-180B38557E5B}" presName="arrowAndChildren" presStyleCnt="0"/>
      <dgm:spPr/>
    </dgm:pt>
    <dgm:pt modelId="{E658328E-2AD4-4DF5-AA8D-D74A816ADF65}" type="pres">
      <dgm:prSet presAssocID="{14658CAF-1A66-4ADD-854D-180B38557E5B}" presName="parentTextArrow" presStyleLbl="node1" presStyleIdx="4" presStyleCnt="5"/>
      <dgm:spPr/>
    </dgm:pt>
  </dgm:ptLst>
  <dgm:cxnLst>
    <dgm:cxn modelId="{2C28410A-F321-4E92-AE0D-3C0831BD5D55}" srcId="{A02BC26B-0C20-4EBD-B614-5CFD13C7DFA7}" destId="{14658CAF-1A66-4ADD-854D-180B38557E5B}" srcOrd="0" destOrd="0" parTransId="{38855D61-2CE4-4475-BF0F-34EFDFDFF035}" sibTransId="{E3F35194-64C8-41FF-B75E-AC347627FD36}"/>
    <dgm:cxn modelId="{9F5C921E-C98E-4D76-87F3-5C46C3BC6E0E}" type="presOf" srcId="{CA07031C-AE5E-48F5-BA8E-E00CCAC62134}" destId="{9E4277EA-E5F3-42FF-BD42-08933E07A763}" srcOrd="0" destOrd="0" presId="urn:microsoft.com/office/officeart/2005/8/layout/process4"/>
    <dgm:cxn modelId="{D0C1F221-5766-46D3-9BFB-8FC226A89915}" srcId="{A02BC26B-0C20-4EBD-B614-5CFD13C7DFA7}" destId="{A7CFDB41-139C-4722-A13D-97705C6E14F5}" srcOrd="1" destOrd="0" parTransId="{E9637360-E113-4E84-8348-3D55481C5FC6}" sibTransId="{22553CB4-0671-412E-81A7-97250B6FC771}"/>
    <dgm:cxn modelId="{E5E92B39-045D-452E-BF64-28AE14B8CBF2}" type="presOf" srcId="{14658CAF-1A66-4ADD-854D-180B38557E5B}" destId="{E658328E-2AD4-4DF5-AA8D-D74A816ADF65}" srcOrd="0" destOrd="0" presId="urn:microsoft.com/office/officeart/2005/8/layout/process4"/>
    <dgm:cxn modelId="{1AFE0444-3A23-40C9-9E60-67B05F0AFBA8}" srcId="{A02BC26B-0C20-4EBD-B614-5CFD13C7DFA7}" destId="{2A872CE5-C713-4C3A-A512-830D717CA652}" srcOrd="2" destOrd="0" parTransId="{9C16BE18-0909-4E15-9980-5F720445D640}" sibTransId="{7CC7BDBF-4297-4703-9526-68F32B868FAE}"/>
    <dgm:cxn modelId="{3D1C9A66-6A02-403A-8E55-B967660B144C}" type="presOf" srcId="{A02BC26B-0C20-4EBD-B614-5CFD13C7DFA7}" destId="{18346429-FA6C-45F7-A31F-C6F18A94C833}" srcOrd="0" destOrd="0" presId="urn:microsoft.com/office/officeart/2005/8/layout/process4"/>
    <dgm:cxn modelId="{5317F572-4CF3-4D44-A083-E4952CB6B41F}" srcId="{A02BC26B-0C20-4EBD-B614-5CFD13C7DFA7}" destId="{CA07031C-AE5E-48F5-BA8E-E00CCAC62134}" srcOrd="4" destOrd="0" parTransId="{8D19B6E1-67C3-488E-B714-04FBD33C8599}" sibTransId="{BD62406F-A231-48BF-BACD-51252CCBEEC5}"/>
    <dgm:cxn modelId="{8C74BD7B-67A5-45A6-B65B-C85088A9EAC2}" type="presOf" srcId="{708F90B2-13C8-4DDA-BD38-88B7F0BB0600}" destId="{4E981D3F-5704-4095-8889-723D8F054A27}" srcOrd="0" destOrd="0" presId="urn:microsoft.com/office/officeart/2005/8/layout/process4"/>
    <dgm:cxn modelId="{D6C455BA-60AE-4AD6-82E1-22D225E8AB38}" srcId="{A02BC26B-0C20-4EBD-B614-5CFD13C7DFA7}" destId="{708F90B2-13C8-4DDA-BD38-88B7F0BB0600}" srcOrd="3" destOrd="0" parTransId="{57149C7C-CE3A-4F6F-ADBB-A6F62198EFB9}" sibTransId="{CEBD7AEC-00E6-49ED-97CC-1BBDC5EA1BA9}"/>
    <dgm:cxn modelId="{C218B5FB-6492-42BE-ADA3-AC7E60D26FE9}" type="presOf" srcId="{A7CFDB41-139C-4722-A13D-97705C6E14F5}" destId="{32DC7281-879C-4BE2-AD33-8D9934BC15D9}" srcOrd="0" destOrd="0" presId="urn:microsoft.com/office/officeart/2005/8/layout/process4"/>
    <dgm:cxn modelId="{CF8308FF-C818-41E0-9677-FDA031FF3B60}" type="presOf" srcId="{2A872CE5-C713-4C3A-A512-830D717CA652}" destId="{B1391616-A846-41DD-8F76-902D16C8E176}" srcOrd="0" destOrd="0" presId="urn:microsoft.com/office/officeart/2005/8/layout/process4"/>
    <dgm:cxn modelId="{2AC9AC55-3CE5-4232-B04F-861966319E36}" type="presParOf" srcId="{18346429-FA6C-45F7-A31F-C6F18A94C833}" destId="{855E92F9-426B-4CE2-A1F1-2AB414C2DAE3}" srcOrd="0" destOrd="0" presId="urn:microsoft.com/office/officeart/2005/8/layout/process4"/>
    <dgm:cxn modelId="{EBA823E8-9E7C-489D-8AE9-4B288AEBA9DE}" type="presParOf" srcId="{855E92F9-426B-4CE2-A1F1-2AB414C2DAE3}" destId="{9E4277EA-E5F3-42FF-BD42-08933E07A763}" srcOrd="0" destOrd="0" presId="urn:microsoft.com/office/officeart/2005/8/layout/process4"/>
    <dgm:cxn modelId="{06501964-7844-476D-B723-15746D0678A1}" type="presParOf" srcId="{18346429-FA6C-45F7-A31F-C6F18A94C833}" destId="{A45AFAEB-5683-434C-8ABC-09481F909803}" srcOrd="1" destOrd="0" presId="urn:microsoft.com/office/officeart/2005/8/layout/process4"/>
    <dgm:cxn modelId="{75AA02D7-1F2E-488F-A485-5B60C1703BFC}" type="presParOf" srcId="{18346429-FA6C-45F7-A31F-C6F18A94C833}" destId="{7E65DD31-169F-4B4E-99B7-BF787E4A80EC}" srcOrd="2" destOrd="0" presId="urn:microsoft.com/office/officeart/2005/8/layout/process4"/>
    <dgm:cxn modelId="{6C113C7E-8994-4C54-9741-7AB064987CF2}" type="presParOf" srcId="{7E65DD31-169F-4B4E-99B7-BF787E4A80EC}" destId="{4E981D3F-5704-4095-8889-723D8F054A27}" srcOrd="0" destOrd="0" presId="urn:microsoft.com/office/officeart/2005/8/layout/process4"/>
    <dgm:cxn modelId="{534D563B-E2A9-4BE3-A775-EABBDAD25AF6}" type="presParOf" srcId="{18346429-FA6C-45F7-A31F-C6F18A94C833}" destId="{61416183-B287-48DE-8CC2-DF24AF1A0647}" srcOrd="3" destOrd="0" presId="urn:microsoft.com/office/officeart/2005/8/layout/process4"/>
    <dgm:cxn modelId="{675D81D0-B309-434C-93EE-B069CAEEFC0C}" type="presParOf" srcId="{18346429-FA6C-45F7-A31F-C6F18A94C833}" destId="{93D345D3-9BDC-4FDE-8555-283B3FBCF612}" srcOrd="4" destOrd="0" presId="urn:microsoft.com/office/officeart/2005/8/layout/process4"/>
    <dgm:cxn modelId="{2DBF9189-9825-4924-9CB4-0927EC6D38B6}" type="presParOf" srcId="{93D345D3-9BDC-4FDE-8555-283B3FBCF612}" destId="{B1391616-A846-41DD-8F76-902D16C8E176}" srcOrd="0" destOrd="0" presId="urn:microsoft.com/office/officeart/2005/8/layout/process4"/>
    <dgm:cxn modelId="{8212B50C-5076-4C66-AEF2-DFA351C3519B}" type="presParOf" srcId="{18346429-FA6C-45F7-A31F-C6F18A94C833}" destId="{6C1B4883-5B17-439A-B595-3ACA2598B631}" srcOrd="5" destOrd="0" presId="urn:microsoft.com/office/officeart/2005/8/layout/process4"/>
    <dgm:cxn modelId="{A86194AE-A808-4C1E-BF07-76C066935622}" type="presParOf" srcId="{18346429-FA6C-45F7-A31F-C6F18A94C833}" destId="{AE8343BF-762C-4CFF-AB91-DD31B19D8832}" srcOrd="6" destOrd="0" presId="urn:microsoft.com/office/officeart/2005/8/layout/process4"/>
    <dgm:cxn modelId="{7884506B-8CB2-48AB-A34D-B5D74EC2647F}" type="presParOf" srcId="{AE8343BF-762C-4CFF-AB91-DD31B19D8832}" destId="{32DC7281-879C-4BE2-AD33-8D9934BC15D9}" srcOrd="0" destOrd="0" presId="urn:microsoft.com/office/officeart/2005/8/layout/process4"/>
    <dgm:cxn modelId="{8E28D832-96A6-4706-8237-CF9C7C925AC0}" type="presParOf" srcId="{18346429-FA6C-45F7-A31F-C6F18A94C833}" destId="{76CD1EE9-2077-423C-B7AB-C8AE60C55E7E}" srcOrd="7" destOrd="0" presId="urn:microsoft.com/office/officeart/2005/8/layout/process4"/>
    <dgm:cxn modelId="{7CADE6EF-FE16-43AF-B2F5-FE1A96120CDB}" type="presParOf" srcId="{18346429-FA6C-45F7-A31F-C6F18A94C833}" destId="{D51BB8E0-8411-443C-88C7-DEBE55896249}" srcOrd="8" destOrd="0" presId="urn:microsoft.com/office/officeart/2005/8/layout/process4"/>
    <dgm:cxn modelId="{C22BFC5B-2178-4A85-9015-240A9EDEF608}" type="presParOf" srcId="{D51BB8E0-8411-443C-88C7-DEBE55896249}" destId="{E658328E-2AD4-4DF5-AA8D-D74A816ADF65}" srcOrd="0" destOrd="0" presId="urn:microsoft.com/office/officeart/2005/8/layout/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A591A-FC1F-4970-8D65-C1DE679A1B14}">
      <dsp:nvSpPr>
        <dsp:cNvPr id="0" name=""/>
        <dsp:cNvSpPr/>
      </dsp:nvSpPr>
      <dsp:spPr>
        <a:xfrm>
          <a:off x="0" y="3832706"/>
          <a:ext cx="10046593" cy="838502"/>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fr-CH" sz="2600" b="1" kern="1200" noProof="0" dirty="0">
              <a:solidFill>
                <a:schemeClr val="tx1"/>
              </a:solidFill>
            </a:rPr>
            <a:t>Revenu imposable</a:t>
          </a:r>
        </a:p>
      </dsp:txBody>
      <dsp:txXfrm>
        <a:off x="0" y="3832706"/>
        <a:ext cx="10046593" cy="838502"/>
      </dsp:txXfrm>
    </dsp:sp>
    <dsp:sp modelId="{B1391616-A846-41DD-8F76-902D16C8E176}">
      <dsp:nvSpPr>
        <dsp:cNvPr id="0" name=""/>
        <dsp:cNvSpPr/>
      </dsp:nvSpPr>
      <dsp:spPr>
        <a:xfrm rot="10800000">
          <a:off x="0" y="2555667"/>
          <a:ext cx="10046593" cy="1289616"/>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buNone/>
          </a:pPr>
          <a:r>
            <a:rPr lang="fr-CH" sz="2600" b="0" kern="1200" noProof="0" dirty="0">
              <a:solidFill>
                <a:schemeClr val="tx1"/>
              </a:solidFill>
            </a:rPr>
            <a:t>Déductions sociales</a:t>
          </a:r>
        </a:p>
        <a:p>
          <a:pPr marL="0" lvl="0" indent="0" algn="ctr" defTabSz="1155700">
            <a:lnSpc>
              <a:spcPct val="90000"/>
            </a:lnSpc>
            <a:spcBef>
              <a:spcPct val="0"/>
            </a:spcBef>
            <a:spcAft>
              <a:spcPts val="0"/>
            </a:spcAft>
            <a:buNone/>
          </a:pPr>
          <a:r>
            <a:rPr lang="fr-CH" sz="1400" kern="1200" noProof="0" dirty="0">
              <a:solidFill>
                <a:schemeClr val="tx1"/>
              </a:solidFill>
            </a:rPr>
            <a:t>Déduction générale, déduction pour ménage indépendant, déduction pour enfant, déduction pour formation à l’extérieur, déduction pour personne à charge, déduction pour revenu modeste</a:t>
          </a:r>
          <a:endParaRPr lang="fr-CH" sz="1400" b="0" kern="1200" noProof="0" dirty="0">
            <a:solidFill>
              <a:schemeClr val="tx1"/>
            </a:solidFill>
          </a:endParaRPr>
        </a:p>
      </dsp:txBody>
      <dsp:txXfrm rot="10800000">
        <a:off x="0" y="2555667"/>
        <a:ext cx="10046593" cy="837954"/>
      </dsp:txXfrm>
    </dsp:sp>
    <dsp:sp modelId="{32DC7281-879C-4BE2-AD33-8D9934BC15D9}">
      <dsp:nvSpPr>
        <dsp:cNvPr id="0" name=""/>
        <dsp:cNvSpPr/>
      </dsp:nvSpPr>
      <dsp:spPr>
        <a:xfrm rot="10800000">
          <a:off x="0" y="1278628"/>
          <a:ext cx="10046593" cy="1289616"/>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buNone/>
          </a:pPr>
          <a:r>
            <a:rPr lang="fr-CH" sz="2600" b="0" kern="1200" noProof="0" dirty="0">
              <a:solidFill>
                <a:schemeClr val="tx1"/>
              </a:solidFill>
            </a:rPr>
            <a:t>Revenu net</a:t>
          </a:r>
        </a:p>
        <a:p>
          <a:pPr marL="0" lvl="0" indent="0" algn="ctr" defTabSz="1155700">
            <a:lnSpc>
              <a:spcPct val="90000"/>
            </a:lnSpc>
            <a:spcBef>
              <a:spcPct val="0"/>
            </a:spcBef>
            <a:buNone/>
          </a:pPr>
          <a:r>
            <a:rPr lang="fr-CH" sz="1400" b="0" kern="1200" noProof="0" dirty="0">
              <a:solidFill>
                <a:schemeClr val="tx1"/>
              </a:solidFill>
            </a:rPr>
            <a:t>Frais d’obtention du revenu, déductions générales</a:t>
          </a:r>
        </a:p>
        <a:p>
          <a:pPr marL="0" lvl="0" indent="0" algn="ctr" defTabSz="1155700">
            <a:lnSpc>
              <a:spcPct val="90000"/>
            </a:lnSpc>
            <a:spcBef>
              <a:spcPct val="0"/>
            </a:spcBef>
            <a:spcAft>
              <a:spcPct val="35000"/>
            </a:spcAft>
            <a:buNone/>
          </a:pPr>
          <a:r>
            <a:rPr lang="de-DE" sz="1400" b="0" kern="1200" dirty="0">
              <a:solidFill>
                <a:schemeClr val="tx1"/>
              </a:solidFill>
            </a:rPr>
            <a:t> </a:t>
          </a:r>
        </a:p>
      </dsp:txBody>
      <dsp:txXfrm rot="10800000">
        <a:off x="0" y="1278628"/>
        <a:ext cx="10046593" cy="837954"/>
      </dsp:txXfrm>
    </dsp:sp>
    <dsp:sp modelId="{E658328E-2AD4-4DF5-AA8D-D74A816ADF65}">
      <dsp:nvSpPr>
        <dsp:cNvPr id="0" name=""/>
        <dsp:cNvSpPr/>
      </dsp:nvSpPr>
      <dsp:spPr>
        <a:xfrm rot="10800000">
          <a:off x="0" y="1588"/>
          <a:ext cx="10046593" cy="1289616"/>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buNone/>
          </a:pPr>
          <a:r>
            <a:rPr lang="fr-CH" sz="2600" b="0" kern="1200" noProof="0" dirty="0">
              <a:solidFill>
                <a:schemeClr val="tx1"/>
              </a:solidFill>
            </a:rPr>
            <a:t>Revenu brut</a:t>
          </a:r>
        </a:p>
        <a:p>
          <a:pPr marL="0" lvl="0" indent="0" algn="ctr" defTabSz="1155700">
            <a:lnSpc>
              <a:spcPct val="90000"/>
            </a:lnSpc>
            <a:spcBef>
              <a:spcPct val="0"/>
            </a:spcBef>
            <a:buNone/>
          </a:pPr>
          <a:r>
            <a:rPr lang="fr-FR" sz="1400" b="0" kern="1200" dirty="0">
              <a:solidFill>
                <a:schemeClr val="tx1"/>
              </a:solidFill>
            </a:rPr>
            <a:t>Revenu tiré d’une activité lucrative dépendante ou indépendante, revenu des capitaux mobiliers et revenus immobiliers,</a:t>
          </a:r>
          <a:br>
            <a:rPr lang="fr-FR" sz="1400" b="0" kern="1200" dirty="0">
              <a:solidFill>
                <a:schemeClr val="tx1"/>
              </a:solidFill>
            </a:rPr>
          </a:br>
          <a:r>
            <a:rPr lang="fr-CH" sz="1400" b="0" kern="1200" noProof="0" dirty="0">
              <a:solidFill>
                <a:schemeClr val="tx1"/>
              </a:solidFill>
            </a:rPr>
            <a:t>revenu</a:t>
          </a:r>
          <a:r>
            <a:rPr lang="de-DE" sz="1400" b="0" kern="1200" dirty="0">
              <a:solidFill>
                <a:schemeClr val="tx1"/>
              </a:solidFill>
            </a:rPr>
            <a:t> de la </a:t>
          </a:r>
          <a:r>
            <a:rPr lang="fr-CH" sz="1400" b="0" kern="1200" noProof="0" dirty="0">
              <a:solidFill>
                <a:schemeClr val="tx1"/>
              </a:solidFill>
            </a:rPr>
            <a:t>prévoyance, autres revenus</a:t>
          </a:r>
        </a:p>
        <a:p>
          <a:pPr marL="0" lvl="0" indent="0" algn="ctr" defTabSz="1155700">
            <a:lnSpc>
              <a:spcPct val="90000"/>
            </a:lnSpc>
            <a:spcBef>
              <a:spcPct val="0"/>
            </a:spcBef>
            <a:spcAft>
              <a:spcPct val="35000"/>
            </a:spcAft>
            <a:buNone/>
          </a:pPr>
          <a:endParaRPr lang="de-DE" sz="1400" b="0" kern="1200" dirty="0">
            <a:solidFill>
              <a:schemeClr val="tx1"/>
            </a:solidFill>
          </a:endParaRPr>
        </a:p>
      </dsp:txBody>
      <dsp:txXfrm rot="10800000">
        <a:off x="0" y="1588"/>
        <a:ext cx="10046593" cy="8379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A591A-FC1F-4970-8D65-C1DE679A1B14}">
      <dsp:nvSpPr>
        <dsp:cNvPr id="0" name=""/>
        <dsp:cNvSpPr/>
      </dsp:nvSpPr>
      <dsp:spPr>
        <a:xfrm>
          <a:off x="0" y="3832706"/>
          <a:ext cx="10982325" cy="838502"/>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fr-CH" sz="2600" b="0" kern="1200" noProof="0" dirty="0">
              <a:solidFill>
                <a:schemeClr val="tx1"/>
              </a:solidFill>
            </a:rPr>
            <a:t>Envoi de la </a:t>
          </a:r>
          <a:r>
            <a:rPr lang="fr-CH" sz="2600" b="1" kern="1200" noProof="0" dirty="0">
              <a:solidFill>
                <a:schemeClr val="tx1"/>
              </a:solidFill>
            </a:rPr>
            <a:t>décision de taxation</a:t>
          </a:r>
          <a:r>
            <a:rPr lang="fr-CH" sz="2600" b="0" kern="1200" noProof="0" dirty="0">
              <a:solidFill>
                <a:schemeClr val="tx1"/>
              </a:solidFill>
            </a:rPr>
            <a:t> et du décompte final</a:t>
          </a:r>
        </a:p>
      </dsp:txBody>
      <dsp:txXfrm>
        <a:off x="0" y="3832706"/>
        <a:ext cx="10982325" cy="838502"/>
      </dsp:txXfrm>
    </dsp:sp>
    <dsp:sp modelId="{B1391616-A846-41DD-8F76-902D16C8E176}">
      <dsp:nvSpPr>
        <dsp:cNvPr id="0" name=""/>
        <dsp:cNvSpPr/>
      </dsp:nvSpPr>
      <dsp:spPr>
        <a:xfrm rot="10800000">
          <a:off x="0" y="2555667"/>
          <a:ext cx="10982325" cy="1289616"/>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ts val="0"/>
            </a:spcAft>
            <a:buNone/>
          </a:pPr>
          <a:r>
            <a:rPr lang="fr-CH" sz="2600" b="0" kern="1200" noProof="0" dirty="0">
              <a:solidFill>
                <a:schemeClr val="tx1"/>
              </a:solidFill>
            </a:rPr>
            <a:t>Envoi des tranches d’impôt (mai, août et novembre)</a:t>
          </a:r>
        </a:p>
      </dsp:txBody>
      <dsp:txXfrm rot="10800000">
        <a:off x="0" y="2555667"/>
        <a:ext cx="10982325" cy="837954"/>
      </dsp:txXfrm>
    </dsp:sp>
    <dsp:sp modelId="{32DC7281-879C-4BE2-AD33-8D9934BC15D9}">
      <dsp:nvSpPr>
        <dsp:cNvPr id="0" name=""/>
        <dsp:cNvSpPr/>
      </dsp:nvSpPr>
      <dsp:spPr>
        <a:xfrm rot="10800000">
          <a:off x="0" y="1278628"/>
          <a:ext cx="10982325" cy="1289616"/>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fr-CH" sz="2600" b="0" kern="1200" noProof="0" dirty="0">
              <a:solidFill>
                <a:schemeClr val="tx1"/>
              </a:solidFill>
            </a:rPr>
            <a:t>Vérification des données et calcul de l’impôt</a:t>
          </a:r>
        </a:p>
      </dsp:txBody>
      <dsp:txXfrm rot="10800000">
        <a:off x="0" y="1278628"/>
        <a:ext cx="10982325" cy="837954"/>
      </dsp:txXfrm>
    </dsp:sp>
    <dsp:sp modelId="{E658328E-2AD4-4DF5-AA8D-D74A816ADF65}">
      <dsp:nvSpPr>
        <dsp:cNvPr id="0" name=""/>
        <dsp:cNvSpPr/>
      </dsp:nvSpPr>
      <dsp:spPr>
        <a:xfrm rot="10800000">
          <a:off x="0" y="1588"/>
          <a:ext cx="10982325" cy="1289616"/>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fr-FR" sz="2600" b="0" kern="1200" noProof="0" dirty="0">
              <a:solidFill>
                <a:schemeClr val="tx1"/>
              </a:solidFill>
            </a:rPr>
            <a:t>Dépôt de la déclaration d’impôt</a:t>
          </a:r>
          <a:endParaRPr lang="fr-FR" sz="2600" b="0" kern="1200" noProof="0" dirty="0">
            <a:solidFill>
              <a:schemeClr val="accent6"/>
            </a:solidFill>
          </a:endParaRPr>
        </a:p>
      </dsp:txBody>
      <dsp:txXfrm rot="10800000">
        <a:off x="0" y="1588"/>
        <a:ext cx="10982325" cy="8379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277EA-E5F3-42FF-BD42-08933E07A763}">
      <dsp:nvSpPr>
        <dsp:cNvPr id="0" name=""/>
        <dsp:cNvSpPr/>
      </dsp:nvSpPr>
      <dsp:spPr>
        <a:xfrm>
          <a:off x="0" y="4012311"/>
          <a:ext cx="10982325" cy="65825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fr-CH" sz="2600" b="0" kern="1200" noProof="0" dirty="0">
              <a:solidFill>
                <a:schemeClr val="tx1"/>
              </a:solidFill>
            </a:rPr>
            <a:t>Recours</a:t>
          </a:r>
          <a:r>
            <a:rPr lang="de-CH" sz="2600" b="0" kern="1200" dirty="0">
              <a:solidFill>
                <a:schemeClr val="tx1"/>
              </a:solidFill>
            </a:rPr>
            <a:t> (</a:t>
          </a:r>
          <a:r>
            <a:rPr lang="de-DE" sz="2600" b="0" kern="1200" dirty="0">
              <a:solidFill>
                <a:schemeClr val="tx1"/>
              </a:solidFill>
            </a:rPr>
            <a:t>Tribunal </a:t>
          </a:r>
          <a:r>
            <a:rPr lang="fr-CH" sz="2600" b="0" kern="1200" noProof="0" dirty="0">
              <a:solidFill>
                <a:schemeClr val="tx1"/>
              </a:solidFill>
            </a:rPr>
            <a:t>fédéral</a:t>
          </a:r>
          <a:r>
            <a:rPr lang="de-DE" sz="2600" b="0" kern="1200" dirty="0">
              <a:solidFill>
                <a:schemeClr val="tx1"/>
              </a:solidFill>
            </a:rPr>
            <a:t>)</a:t>
          </a:r>
        </a:p>
      </dsp:txBody>
      <dsp:txXfrm>
        <a:off x="0" y="4012311"/>
        <a:ext cx="10982325" cy="658253"/>
      </dsp:txXfrm>
    </dsp:sp>
    <dsp:sp modelId="{4E981D3F-5704-4095-8889-723D8F054A27}">
      <dsp:nvSpPr>
        <dsp:cNvPr id="0" name=""/>
        <dsp:cNvSpPr/>
      </dsp:nvSpPr>
      <dsp:spPr>
        <a:xfrm rot="10800000">
          <a:off x="0" y="3009791"/>
          <a:ext cx="10982325" cy="1012393"/>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fr-CH" sz="2600" b="0" kern="1200" noProof="0" dirty="0">
              <a:solidFill>
                <a:schemeClr val="tx1"/>
              </a:solidFill>
            </a:rPr>
            <a:t>Recours</a:t>
          </a:r>
          <a:r>
            <a:rPr lang="de-CH" sz="2600" b="0" kern="1200" dirty="0">
              <a:solidFill>
                <a:schemeClr val="tx1"/>
              </a:solidFill>
            </a:rPr>
            <a:t> (</a:t>
          </a:r>
          <a:r>
            <a:rPr lang="de-DE" sz="2600" b="0" kern="1200" dirty="0">
              <a:solidFill>
                <a:schemeClr val="tx1"/>
              </a:solidFill>
            </a:rPr>
            <a:t>Tribunal </a:t>
          </a:r>
          <a:r>
            <a:rPr lang="fr-CH" sz="2600" b="0" kern="1200" noProof="0" dirty="0">
              <a:solidFill>
                <a:schemeClr val="tx1"/>
              </a:solidFill>
            </a:rPr>
            <a:t>administratif</a:t>
          </a:r>
          <a:r>
            <a:rPr lang="de-DE" sz="2600" b="0" kern="1200" dirty="0">
              <a:solidFill>
                <a:schemeClr val="tx1"/>
              </a:solidFill>
            </a:rPr>
            <a:t>, BE)</a:t>
          </a:r>
        </a:p>
      </dsp:txBody>
      <dsp:txXfrm rot="10800000">
        <a:off x="0" y="3009791"/>
        <a:ext cx="10982325" cy="657823"/>
      </dsp:txXfrm>
    </dsp:sp>
    <dsp:sp modelId="{B1391616-A846-41DD-8F76-902D16C8E176}">
      <dsp:nvSpPr>
        <dsp:cNvPr id="0" name=""/>
        <dsp:cNvSpPr/>
      </dsp:nvSpPr>
      <dsp:spPr>
        <a:xfrm rot="10800000">
          <a:off x="0" y="2007272"/>
          <a:ext cx="10982325" cy="1012393"/>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fr-CH" sz="2600" b="0" kern="1200" noProof="0" dirty="0">
              <a:solidFill>
                <a:schemeClr val="tx1"/>
              </a:solidFill>
            </a:rPr>
            <a:t>Recours </a:t>
          </a:r>
          <a:r>
            <a:rPr lang="de-CH" sz="2600" b="0" kern="1200" dirty="0">
              <a:solidFill>
                <a:schemeClr val="tx1"/>
              </a:solidFill>
            </a:rPr>
            <a:t>(</a:t>
          </a:r>
          <a:r>
            <a:rPr lang="fr-FR" sz="2600" b="0" kern="1200" dirty="0">
              <a:solidFill>
                <a:schemeClr val="tx1"/>
              </a:solidFill>
            </a:rPr>
            <a:t>Commission des recours en matière fiscale</a:t>
          </a:r>
          <a:r>
            <a:rPr lang="de-DE" sz="2600" b="0" kern="1200" dirty="0">
              <a:solidFill>
                <a:schemeClr val="tx1"/>
              </a:solidFill>
            </a:rPr>
            <a:t>, BE)</a:t>
          </a:r>
        </a:p>
      </dsp:txBody>
      <dsp:txXfrm rot="10800000">
        <a:off x="0" y="2007272"/>
        <a:ext cx="10982325" cy="657823"/>
      </dsp:txXfrm>
    </dsp:sp>
    <dsp:sp modelId="{32DC7281-879C-4BE2-AD33-8D9934BC15D9}">
      <dsp:nvSpPr>
        <dsp:cNvPr id="0" name=""/>
        <dsp:cNvSpPr/>
      </dsp:nvSpPr>
      <dsp:spPr>
        <a:xfrm rot="10800000">
          <a:off x="0" y="1004753"/>
          <a:ext cx="10982325" cy="1012393"/>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fr-CH" sz="2600" b="0" kern="1200" noProof="0" dirty="0">
              <a:solidFill>
                <a:schemeClr val="tx1"/>
              </a:solidFill>
            </a:rPr>
            <a:t>Réclamation</a:t>
          </a:r>
          <a:r>
            <a:rPr lang="de-CH" sz="2600" b="0" kern="1200" dirty="0">
              <a:solidFill>
                <a:schemeClr val="tx1"/>
              </a:solidFill>
            </a:rPr>
            <a:t> </a:t>
          </a:r>
          <a:r>
            <a:rPr lang="de-DE" sz="2600" b="0" kern="1200" dirty="0">
              <a:solidFill>
                <a:schemeClr val="tx1"/>
              </a:solidFill>
            </a:rPr>
            <a:t>(</a:t>
          </a:r>
          <a:r>
            <a:rPr lang="fr-CH" sz="2600" b="0" kern="1200" noProof="0" dirty="0">
              <a:solidFill>
                <a:schemeClr val="tx1"/>
              </a:solidFill>
            </a:rPr>
            <a:t>Intendance des impôts</a:t>
          </a:r>
          <a:r>
            <a:rPr lang="de-DE" sz="2600" b="0" kern="1200" dirty="0">
              <a:solidFill>
                <a:schemeClr val="tx1"/>
              </a:solidFill>
            </a:rPr>
            <a:t>)</a:t>
          </a:r>
        </a:p>
      </dsp:txBody>
      <dsp:txXfrm rot="10800000">
        <a:off x="0" y="1004753"/>
        <a:ext cx="10982325" cy="657823"/>
      </dsp:txXfrm>
    </dsp:sp>
    <dsp:sp modelId="{E658328E-2AD4-4DF5-AA8D-D74A816ADF65}">
      <dsp:nvSpPr>
        <dsp:cNvPr id="0" name=""/>
        <dsp:cNvSpPr/>
      </dsp:nvSpPr>
      <dsp:spPr>
        <a:xfrm rot="10800000">
          <a:off x="0" y="2233"/>
          <a:ext cx="10982325" cy="1012393"/>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fr-CH" sz="2600" b="0" kern="1200" noProof="0" dirty="0">
              <a:solidFill>
                <a:schemeClr val="tx1"/>
              </a:solidFill>
            </a:rPr>
            <a:t>Décision</a:t>
          </a:r>
          <a:r>
            <a:rPr lang="de-DE" sz="2600" b="0" kern="1200" dirty="0">
              <a:solidFill>
                <a:schemeClr val="tx1"/>
              </a:solidFill>
            </a:rPr>
            <a:t> de </a:t>
          </a:r>
          <a:r>
            <a:rPr lang="fr-CH" sz="2600" b="0" kern="1200" noProof="0" dirty="0">
              <a:solidFill>
                <a:schemeClr val="tx1"/>
              </a:solidFill>
            </a:rPr>
            <a:t>taxation</a:t>
          </a:r>
          <a:r>
            <a:rPr lang="de-CH" sz="2600" b="0" kern="1200" dirty="0">
              <a:solidFill>
                <a:schemeClr val="tx1"/>
              </a:solidFill>
            </a:rPr>
            <a:t> </a:t>
          </a:r>
          <a:r>
            <a:rPr lang="de-DE" sz="2600" b="0" kern="1200" dirty="0">
              <a:solidFill>
                <a:schemeClr val="tx1"/>
              </a:solidFill>
            </a:rPr>
            <a:t>(</a:t>
          </a:r>
          <a:r>
            <a:rPr lang="fr-CH" sz="2600" b="0" kern="1200" noProof="0" dirty="0">
              <a:solidFill>
                <a:schemeClr val="tx1"/>
              </a:solidFill>
            </a:rPr>
            <a:t>Intendance des impôts</a:t>
          </a:r>
          <a:r>
            <a:rPr lang="de-DE" sz="2600" b="0" kern="1200" dirty="0">
              <a:solidFill>
                <a:schemeClr val="tx1"/>
              </a:solidFill>
            </a:rPr>
            <a:t>)</a:t>
          </a:r>
          <a:endParaRPr lang="de-CH" sz="2600" b="0" kern="1200" dirty="0">
            <a:solidFill>
              <a:schemeClr val="tx1"/>
            </a:solidFill>
          </a:endParaRPr>
        </a:p>
      </dsp:txBody>
      <dsp:txXfrm rot="10800000">
        <a:off x="0" y="2233"/>
        <a:ext cx="10982325" cy="6578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6672" y="229395"/>
            <a:ext cx="4320480" cy="310159"/>
          </a:xfrm>
          <a:prstGeom prst="rect">
            <a:avLst/>
          </a:prstGeom>
        </p:spPr>
        <p:txBody>
          <a:bodyPr vert="horz" lIns="0" tIns="0" rIns="0" bIns="0" rtlCol="0"/>
          <a:lstStyle>
            <a:lvl1pPr algn="l">
              <a:defRPr sz="1200"/>
            </a:lvl1pPr>
          </a:lstStyle>
          <a:p>
            <a:r>
              <a:rPr lang="fr-CH" sz="900" dirty="0"/>
              <a:t>En-tête</a:t>
            </a:r>
          </a:p>
        </p:txBody>
      </p:sp>
      <p:sp>
        <p:nvSpPr>
          <p:cNvPr id="3" name="Datumsplatzhalter 2"/>
          <p:cNvSpPr>
            <a:spLocks noGrp="1"/>
          </p:cNvSpPr>
          <p:nvPr>
            <p:ph type="dt" sz="quarter" idx="1"/>
          </p:nvPr>
        </p:nvSpPr>
        <p:spPr>
          <a:xfrm>
            <a:off x="5137720" y="229395"/>
            <a:ext cx="1243608" cy="310159"/>
          </a:xfrm>
          <a:prstGeom prst="rect">
            <a:avLst/>
          </a:prstGeom>
        </p:spPr>
        <p:txBody>
          <a:bodyPr vert="horz" lIns="0" tIns="0" rIns="0" bIns="0" rtlCol="0"/>
          <a:lstStyle>
            <a:lvl1pPr algn="r">
              <a:defRPr sz="1200"/>
            </a:lvl1pPr>
          </a:lstStyle>
          <a:p>
            <a:fld id="{EEC665CA-D682-48EC-95D2-126FD6449D65}" type="datetime1">
              <a:rPr lang="de-CH" sz="900" smtClean="0"/>
              <a:t>10.03.2025</a:t>
            </a:fld>
            <a:endParaRPr lang="de-CH" sz="900"/>
          </a:p>
        </p:txBody>
      </p:sp>
      <p:sp>
        <p:nvSpPr>
          <p:cNvPr id="4" name="Fußzeilenplatzhalter 3"/>
          <p:cNvSpPr>
            <a:spLocks noGrp="1"/>
          </p:cNvSpPr>
          <p:nvPr>
            <p:ph type="ftr" sz="quarter" idx="2"/>
          </p:nvPr>
        </p:nvSpPr>
        <p:spPr>
          <a:xfrm>
            <a:off x="476672" y="8489144"/>
            <a:ext cx="4320480" cy="331331"/>
          </a:xfrm>
          <a:prstGeom prst="rect">
            <a:avLst/>
          </a:prstGeom>
        </p:spPr>
        <p:txBody>
          <a:bodyPr vert="horz" lIns="0" tIns="0" rIns="0" bIns="0" rtlCol="0" anchor="b"/>
          <a:lstStyle>
            <a:lvl1pPr algn="l">
              <a:defRPr sz="1200"/>
            </a:lvl1pPr>
          </a:lstStyle>
          <a:p>
            <a:r>
              <a:rPr lang="fr-CH" sz="900" dirty="0"/>
              <a:t>Pied de page</a:t>
            </a:r>
          </a:p>
        </p:txBody>
      </p:sp>
      <p:sp>
        <p:nvSpPr>
          <p:cNvPr id="5" name="Foliennummernplatzhalter 4"/>
          <p:cNvSpPr>
            <a:spLocks noGrp="1"/>
          </p:cNvSpPr>
          <p:nvPr>
            <p:ph type="sldNum" sz="quarter" idx="3"/>
          </p:nvPr>
        </p:nvSpPr>
        <p:spPr>
          <a:xfrm>
            <a:off x="5137720" y="8489146"/>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t>‹Nr.›</a:t>
            </a:fld>
            <a:endParaRPr lang="de-CH" sz="9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773424" y="1246193"/>
            <a:ext cx="5560412" cy="3127732"/>
          </a:xfrm>
          <a:prstGeom prst="rect">
            <a:avLst/>
          </a:prstGeom>
          <a:noFill/>
          <a:ln w="3175">
            <a:solidFill>
              <a:prstClr val="black"/>
            </a:solidFill>
          </a:ln>
        </p:spPr>
        <p:txBody>
          <a:bodyPr vert="horz" lIns="91440" tIns="45720" rIns="91440" bIns="45720" rtlCol="0" anchor="ctr"/>
          <a:lstStyle/>
          <a:p>
            <a:endParaRPr lang="de-CH"/>
          </a:p>
        </p:txBody>
      </p:sp>
      <p:sp>
        <p:nvSpPr>
          <p:cNvPr id="14" name="Fußzeilenplatzhalter 13"/>
          <p:cNvSpPr>
            <a:spLocks noGrp="1"/>
          </p:cNvSpPr>
          <p:nvPr>
            <p:ph type="ftr" sz="quarter" idx="4"/>
          </p:nvPr>
        </p:nvSpPr>
        <p:spPr>
          <a:xfrm>
            <a:off x="775244" y="8964488"/>
            <a:ext cx="2230428" cy="179512"/>
          </a:xfrm>
          <a:prstGeom prst="rect">
            <a:avLst/>
          </a:prstGeom>
        </p:spPr>
        <p:txBody>
          <a:bodyPr vert="horz" lIns="0" tIns="0" rIns="0" bIns="0" rtlCol="0" anchor="t"/>
          <a:lstStyle>
            <a:lvl1pPr algn="l">
              <a:defRPr sz="900"/>
            </a:lvl1pPr>
          </a:lstStyle>
          <a:p>
            <a:r>
              <a:rPr lang="de-CH" dirty="0"/>
              <a:t>Fusszeilentext</a:t>
            </a:r>
          </a:p>
        </p:txBody>
      </p:sp>
      <p:sp>
        <p:nvSpPr>
          <p:cNvPr id="15" name="Foliennummernplatzhalter 14"/>
          <p:cNvSpPr>
            <a:spLocks noGrp="1"/>
          </p:cNvSpPr>
          <p:nvPr>
            <p:ph type="sldNum" sz="quarter" idx="5"/>
          </p:nvPr>
        </p:nvSpPr>
        <p:spPr>
          <a:xfrm>
            <a:off x="5462663" y="8964488"/>
            <a:ext cx="871173" cy="179512"/>
          </a:xfrm>
          <a:prstGeom prst="rect">
            <a:avLst/>
          </a:prstGeom>
        </p:spPr>
        <p:txBody>
          <a:bodyPr vert="horz" lIns="0" tIns="0" rIns="0" bIns="0" rtlCol="0" anchor="t"/>
          <a:lstStyle>
            <a:lvl1pPr algn="r">
              <a:defRPr sz="900"/>
            </a:lvl1pPr>
          </a:lstStyle>
          <a:p>
            <a:fld id="{83C81C81-E364-4366-A610-2DB15FF98538}" type="slidenum">
              <a:rPr lang="de-CH" smtClean="0"/>
              <a:pPr/>
              <a:t>‹Nr.›</a:t>
            </a:fld>
            <a:endParaRPr lang="de-CH" dirty="0"/>
          </a:p>
        </p:txBody>
      </p:sp>
      <p:sp>
        <p:nvSpPr>
          <p:cNvPr id="16" name="Notizenplatzhalter 15"/>
          <p:cNvSpPr>
            <a:spLocks noGrp="1"/>
          </p:cNvSpPr>
          <p:nvPr>
            <p:ph type="body" sz="quarter" idx="3"/>
          </p:nvPr>
        </p:nvSpPr>
        <p:spPr>
          <a:xfrm>
            <a:off x="773424" y="4644008"/>
            <a:ext cx="5560412" cy="3888432"/>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7" name="Datumsplatzhalter 16"/>
          <p:cNvSpPr>
            <a:spLocks noGrp="1"/>
          </p:cNvSpPr>
          <p:nvPr>
            <p:ph type="dt" idx="1"/>
          </p:nvPr>
        </p:nvSpPr>
        <p:spPr>
          <a:xfrm>
            <a:off x="4229809" y="425838"/>
            <a:ext cx="2095308" cy="185722"/>
          </a:xfrm>
          <a:prstGeom prst="rect">
            <a:avLst/>
          </a:prstGeom>
        </p:spPr>
        <p:txBody>
          <a:bodyPr vert="horz" lIns="0" tIns="0" rIns="0" bIns="0" rtlCol="0"/>
          <a:lstStyle>
            <a:lvl1pPr algn="r">
              <a:defRPr sz="900"/>
            </a:lvl1pPr>
          </a:lstStyle>
          <a:p>
            <a:fld id="{A17AAF7D-4283-4014-80F4-26E915FEACF8}" type="datetime1">
              <a:rPr lang="de-CH" smtClean="0"/>
              <a:t>10.03.2025</a:t>
            </a:fld>
            <a:endParaRPr lang="de-CH" dirty="0"/>
          </a:p>
        </p:txBody>
      </p:sp>
      <p:sp>
        <p:nvSpPr>
          <p:cNvPr id="18" name="Kopfzeilenplatzhalter 17"/>
          <p:cNvSpPr>
            <a:spLocks noGrp="1"/>
          </p:cNvSpPr>
          <p:nvPr>
            <p:ph type="hdr" sz="quarter"/>
          </p:nvPr>
        </p:nvSpPr>
        <p:spPr>
          <a:xfrm>
            <a:off x="764704" y="432000"/>
            <a:ext cx="3249080" cy="179560"/>
          </a:xfrm>
          <a:prstGeom prst="rect">
            <a:avLst/>
          </a:prstGeom>
        </p:spPr>
        <p:txBody>
          <a:bodyPr vert="horz" lIns="0" tIns="0" rIns="0" bIns="0" rtlCol="0"/>
          <a:lstStyle>
            <a:lvl1pPr algn="l">
              <a:defRPr sz="900"/>
            </a:lvl1pPr>
          </a:lstStyle>
          <a:p>
            <a:r>
              <a:rPr lang="de-CH"/>
              <a:t>Kopfzeilentext</a:t>
            </a:r>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sv.fin.be.ch/de/start/themen/steuern-berechnen/privatperson.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3113" y="1246188"/>
            <a:ext cx="5561012" cy="3127375"/>
          </a:xfrm>
        </p:spPr>
      </p:sp>
      <p:sp>
        <p:nvSpPr>
          <p:cNvPr id="3" name="Espace réservé des notes 2"/>
          <p:cNvSpPr>
            <a:spLocks noGrp="1"/>
          </p:cNvSpPr>
          <p:nvPr>
            <p:ph type="body" idx="1"/>
          </p:nvPr>
        </p:nvSpPr>
        <p:spPr/>
        <p:txBody>
          <a:bodyPr/>
          <a:lstStyle/>
          <a:p>
            <a:endParaRPr lang="fr-CH" noProof="0" dirty="0"/>
          </a:p>
        </p:txBody>
      </p:sp>
      <p:sp>
        <p:nvSpPr>
          <p:cNvPr id="4" name="Espace réservé du numéro de diapositive 3"/>
          <p:cNvSpPr>
            <a:spLocks noGrp="1"/>
          </p:cNvSpPr>
          <p:nvPr>
            <p:ph type="sldNum" sz="quarter" idx="10"/>
          </p:nvPr>
        </p:nvSpPr>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3758309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fr-FR" baseline="0" dirty="0"/>
              <a:t>Nous recommandons de toujours lire les </a:t>
            </a:r>
            <a:r>
              <a:rPr lang="fr-FR" baseline="0" dirty="0">
                <a:solidFill>
                  <a:srgbClr val="FF0000"/>
                </a:solidFill>
              </a:rPr>
              <a:t>guides</a:t>
            </a:r>
            <a:r>
              <a:rPr lang="fr-FR" baseline="0" dirty="0"/>
              <a:t> disponibles en ligne avant de </a:t>
            </a:r>
            <a:r>
              <a:rPr lang="fr-CH" baseline="0" dirty="0"/>
              <a:t>remplir la déclaration.</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12</a:t>
            </a:fld>
            <a:endParaRPr lang="de-CH" dirty="0"/>
          </a:p>
        </p:txBody>
      </p:sp>
    </p:spTree>
    <p:extLst>
      <p:ext uri="{BB962C8B-B14F-4D97-AF65-F5344CB8AC3E}">
        <p14:creationId xmlns:p14="http://schemas.microsoft.com/office/powerpoint/2010/main" val="3763052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baseline="0" dirty="0"/>
              <a:t>Il est utile de s’entraîner à l’avance à remplir sa déclaration d’impôt en ligne.</a:t>
            </a:r>
          </a:p>
        </p:txBody>
      </p:sp>
      <p:sp>
        <p:nvSpPr>
          <p:cNvPr id="4" name="Foliennummernplatzhalter 3"/>
          <p:cNvSpPr>
            <a:spLocks noGrp="1"/>
          </p:cNvSpPr>
          <p:nvPr>
            <p:ph type="sldNum" sz="quarter" idx="10"/>
          </p:nvPr>
        </p:nvSpPr>
        <p:spPr/>
        <p:txBody>
          <a:bodyPr/>
          <a:lstStyle/>
          <a:p>
            <a:fld id="{83C81C81-E364-4366-A610-2DB15FF98538}" type="slidenum">
              <a:rPr lang="de-CH" smtClean="0"/>
              <a:pPr/>
              <a:t>13</a:t>
            </a:fld>
            <a:endParaRPr lang="de-CH" dirty="0"/>
          </a:p>
        </p:txBody>
      </p:sp>
    </p:spTree>
    <p:extLst>
      <p:ext uri="{BB962C8B-B14F-4D97-AF65-F5344CB8AC3E}">
        <p14:creationId xmlns:p14="http://schemas.microsoft.com/office/powerpoint/2010/main" val="2776996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236895" indent="-236895">
              <a:buAutoNum type="arabicPeriod"/>
            </a:pPr>
            <a:r>
              <a:rPr lang="fr-CH" noProof="0" dirty="0"/>
              <a:t>Il</a:t>
            </a:r>
            <a:r>
              <a:rPr lang="fr-CH" baseline="0" noProof="0" dirty="0"/>
              <a:t> faut d</a:t>
            </a:r>
            <a:r>
              <a:rPr lang="fr-CH" noProof="0" dirty="0"/>
              <a:t>époser sa déclaration</a:t>
            </a:r>
            <a:r>
              <a:rPr lang="fr-CH" baseline="0" noProof="0" dirty="0"/>
              <a:t> d’impôt dans le délai imparti.</a:t>
            </a:r>
            <a:endParaRPr lang="fr-CH" noProof="0" dirty="0"/>
          </a:p>
          <a:p>
            <a:pPr marL="236895" indent="-236895">
              <a:buAutoNum type="arabicPeriod"/>
            </a:pPr>
            <a:endParaRPr lang="fr-CH" noProof="0" dirty="0"/>
          </a:p>
          <a:p>
            <a:pPr marL="236895" indent="-236895">
              <a:buAutoNum type="arabicPeriod"/>
            </a:pPr>
            <a:r>
              <a:rPr lang="fr-CH" noProof="0" dirty="0"/>
              <a:t>L’Intendance des impôts vérifie</a:t>
            </a:r>
            <a:r>
              <a:rPr lang="fr-CH" baseline="0" noProof="0" dirty="0"/>
              <a:t> la déclaration d’impôt ainsi que les documents fournis. Si nécessaire, elle procède à des modifications. Il s’agit d’une procédure mixte (explication de la procédure).</a:t>
            </a:r>
          </a:p>
          <a:p>
            <a:pPr marL="236895" indent="-236895">
              <a:buAutoNum type="arabicPeriod"/>
            </a:pPr>
            <a:endParaRPr lang="fr-CH" baseline="0" noProof="0" dirty="0"/>
          </a:p>
          <a:p>
            <a:pPr marL="236895" indent="-236895">
              <a:buAutoNum type="arabicPeriod"/>
            </a:pPr>
            <a:r>
              <a:rPr lang="fr-CH" baseline="0" noProof="0" dirty="0"/>
              <a:t>Une fois la vérification terminée, la décision de taxation est notifiée à la / au contribuable, qui a 30 jours pour former réclamation. La Confédération, le canton, les communes et les paroisses ont, quant à eux, un délai de 60 jours pour le faire.</a:t>
            </a:r>
          </a:p>
          <a:p>
            <a:pPr marL="236895" indent="-236895">
              <a:buAutoNum type="arabicPeriod"/>
            </a:pPr>
            <a:endParaRPr lang="fr-CH" baseline="0" noProof="0" dirty="0"/>
          </a:p>
          <a:p>
            <a:pPr marL="236895" indent="-236895">
              <a:buAutoNum type="arabicPeriod"/>
            </a:pPr>
            <a:r>
              <a:rPr lang="fr-CH" baseline="0" noProof="0" dirty="0"/>
              <a:t>Autres instances de recours: Commission des recours en matière fiscale, Tribunal administratif et Tribunal fédéral en matière de droit public</a:t>
            </a:r>
            <a:endParaRPr lang="fr-CH" noProof="0" dirty="0"/>
          </a:p>
          <a:p>
            <a:endParaRPr lang="fr-CH" noProof="0"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16</a:t>
            </a:fld>
            <a:endParaRPr lang="de-CH" dirty="0"/>
          </a:p>
        </p:txBody>
      </p:sp>
    </p:spTree>
    <p:extLst>
      <p:ext uri="{BB962C8B-B14F-4D97-AF65-F5344CB8AC3E}">
        <p14:creationId xmlns:p14="http://schemas.microsoft.com/office/powerpoint/2010/main" val="3043213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dirty="0"/>
              <a:t>Des informations juridiques plus détaillées sur la pratique fiscale appliquée dans le canton de Berne peuvent être trouvées à l’adresse</a:t>
            </a:r>
            <a:r>
              <a:rPr lang="fr-FR" baseline="0" dirty="0"/>
              <a:t> </a:t>
            </a:r>
            <a:r>
              <a:rPr lang="fr-FR" dirty="0"/>
              <a:t>ci-dessus (classification par thème). </a:t>
            </a:r>
            <a:endParaRPr lang="de-CH"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17</a:t>
            </a:fld>
            <a:endParaRPr lang="de-CH" dirty="0"/>
          </a:p>
        </p:txBody>
      </p:sp>
    </p:spTree>
    <p:extLst>
      <p:ext uri="{BB962C8B-B14F-4D97-AF65-F5344CB8AC3E}">
        <p14:creationId xmlns:p14="http://schemas.microsoft.com/office/powerpoint/2010/main" val="2973066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r>
              <a:rPr lang="fr-CH" sz="1200" b="0" i="0" u="none" strike="noStrike" kern="1200" baseline="0" noProof="0" dirty="0">
                <a:solidFill>
                  <a:schemeClr val="tx1"/>
                </a:solidFill>
                <a:latin typeface="+mn-lt"/>
                <a:ea typeface="+mn-ea"/>
                <a:cs typeface="+mn-cs"/>
              </a:rPr>
              <a:t>Procure-toi tous les </a:t>
            </a:r>
            <a:r>
              <a:rPr lang="fr-CH" sz="1200" b="1" i="0" u="none" strike="noStrike" kern="1200" baseline="0" noProof="0" dirty="0">
                <a:solidFill>
                  <a:schemeClr val="tx1"/>
                </a:solidFill>
                <a:latin typeface="+mn-lt"/>
                <a:ea typeface="+mn-ea"/>
                <a:cs typeface="+mn-cs"/>
              </a:rPr>
              <a:t>documents nécessaires </a:t>
            </a:r>
            <a:r>
              <a:rPr lang="fr-CH" sz="1200" b="0" i="0" u="none" strike="noStrike" kern="1200" baseline="0" noProof="0" dirty="0">
                <a:solidFill>
                  <a:schemeClr val="tx1"/>
                </a:solidFill>
                <a:latin typeface="+mn-lt"/>
                <a:ea typeface="+mn-ea"/>
                <a:cs typeface="+mn-cs"/>
              </a:rPr>
              <a:t>à temps. Tu en auras besoin pour remplir ta déclaration d’impôt et tu devras également en déposer certains d’entre eux. La Poste et/ou la banque t’envoient automatiquement les documents suivants: </a:t>
            </a:r>
          </a:p>
          <a:p>
            <a:pPr marL="628650" lvl="1" indent="-171450">
              <a:buFont typeface="Arial" panose="020B0604020202020204" pitchFamily="34" charset="0"/>
              <a:buChar char="•"/>
            </a:pPr>
            <a:r>
              <a:rPr lang="fr-CH" sz="1200" b="1" i="0" u="none" strike="noStrike" kern="1200" baseline="0" noProof="0" dirty="0">
                <a:solidFill>
                  <a:schemeClr val="tx1"/>
                </a:solidFill>
                <a:latin typeface="+mn-lt"/>
                <a:ea typeface="+mn-ea"/>
                <a:cs typeface="+mn-cs"/>
              </a:rPr>
              <a:t>Certificat de salaire </a:t>
            </a:r>
            <a:r>
              <a:rPr lang="fr-CH" sz="1200" b="0" i="0" u="none" strike="noStrike" kern="1200" baseline="0" noProof="0" dirty="0">
                <a:solidFill>
                  <a:schemeClr val="tx1"/>
                </a:solidFill>
                <a:latin typeface="+mn-lt"/>
                <a:ea typeface="+mn-ea"/>
                <a:cs typeface="+mn-cs"/>
              </a:rPr>
              <a:t>(délivré par l’employeur)</a:t>
            </a:r>
          </a:p>
          <a:p>
            <a:pPr marL="628650" lvl="1" indent="-171450">
              <a:buFont typeface="Arial" panose="020B0604020202020204" pitchFamily="34" charset="0"/>
              <a:buChar char="•"/>
            </a:pPr>
            <a:r>
              <a:rPr lang="fr-CH" sz="1200" b="1" i="0" u="none" strike="noStrike" kern="1200" baseline="0" noProof="0" dirty="0">
                <a:solidFill>
                  <a:schemeClr val="tx1"/>
                </a:solidFill>
                <a:latin typeface="+mn-lt"/>
                <a:ea typeface="+mn-ea"/>
                <a:cs typeface="+mn-cs"/>
              </a:rPr>
              <a:t>Attestations des intérêts perçus </a:t>
            </a:r>
            <a:r>
              <a:rPr lang="fr-CH" sz="1200" b="0" i="0" u="none" strike="noStrike" kern="1200" baseline="0" noProof="0" dirty="0">
                <a:solidFill>
                  <a:schemeClr val="tx1"/>
                </a:solidFill>
                <a:latin typeface="+mn-lt"/>
                <a:ea typeface="+mn-ea"/>
                <a:cs typeface="+mn-cs"/>
              </a:rPr>
              <a:t>(compte bancaire, compte postal, etc.)</a:t>
            </a:r>
            <a:endParaRPr lang="fr-CH" sz="1200" b="1" i="0" u="none" strike="noStrike" kern="1200" baseline="0" noProof="0" dirty="0">
              <a:solidFill>
                <a:schemeClr val="tx1"/>
              </a:solidFill>
              <a:latin typeface="+mn-lt"/>
              <a:ea typeface="+mn-ea"/>
              <a:cs typeface="+mn-cs"/>
            </a:endParaRPr>
          </a:p>
          <a:p>
            <a:pPr marL="628650" lvl="1" indent="-171450">
              <a:buFont typeface="Arial" panose="020B0604020202020204" pitchFamily="34" charset="0"/>
              <a:buChar char="•"/>
            </a:pPr>
            <a:r>
              <a:rPr lang="fr-CH" sz="1200" b="1" i="0" u="none" strike="noStrike" kern="1200" baseline="0" noProof="0" dirty="0">
                <a:solidFill>
                  <a:schemeClr val="tx1"/>
                </a:solidFill>
                <a:latin typeface="+mn-lt"/>
                <a:ea typeface="+mn-ea"/>
                <a:cs typeface="+mn-cs"/>
              </a:rPr>
              <a:t>État des titres</a:t>
            </a:r>
          </a:p>
          <a:p>
            <a:pPr marL="628650" lvl="1" indent="-171450">
              <a:buFont typeface="Arial" panose="020B0604020202020204" pitchFamily="34" charset="0"/>
              <a:buChar char="•"/>
            </a:pPr>
            <a:r>
              <a:rPr lang="fr-CH" sz="1200" b="1" i="0" u="none" strike="noStrike" kern="1200" baseline="0" noProof="0" dirty="0">
                <a:solidFill>
                  <a:schemeClr val="tx1"/>
                </a:solidFill>
                <a:latin typeface="+mn-lt"/>
                <a:ea typeface="+mn-ea"/>
                <a:cs typeface="+mn-cs"/>
              </a:rPr>
              <a:t>État des dettes et attestations des intérêts passifs</a:t>
            </a:r>
            <a:endParaRPr lang="fr-CH" sz="1200" b="0" i="0" u="none" strike="noStrike" kern="1200" baseline="0" noProof="0" dirty="0">
              <a:solidFill>
                <a:schemeClr val="tx1"/>
              </a:solidFill>
              <a:latin typeface="+mn-lt"/>
              <a:ea typeface="+mn-ea"/>
              <a:cs typeface="+mn-cs"/>
            </a:endParaRPr>
          </a:p>
          <a:p>
            <a:pPr marL="628650" lvl="1" indent="-171450">
              <a:buFont typeface="Arial" panose="020B0604020202020204" pitchFamily="34" charset="0"/>
              <a:buChar char="•"/>
            </a:pPr>
            <a:endParaRPr lang="de-CH" sz="1200" b="1" i="0" u="none" strike="noStrike" kern="1200" baseline="0" dirty="0">
              <a:solidFill>
                <a:schemeClr val="tx1"/>
              </a:solidFill>
              <a:latin typeface="+mn-lt"/>
              <a:ea typeface="+mn-ea"/>
              <a:cs typeface="+mn-cs"/>
            </a:endParaRPr>
          </a:p>
          <a:p>
            <a:endParaRPr lang="de-CH" sz="1200" b="0" i="0" u="none" strike="noStrike" kern="1200" baseline="0" dirty="0">
              <a:solidFill>
                <a:schemeClr val="tx1"/>
              </a:solidFill>
              <a:latin typeface="+mn-lt"/>
              <a:ea typeface="+mn-ea"/>
              <a:cs typeface="+mn-cs"/>
            </a:endParaRPr>
          </a:p>
          <a:p>
            <a:endParaRPr lang="de-CH"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18</a:t>
            </a:fld>
            <a:endParaRPr lang="de-CH" dirty="0"/>
          </a:p>
        </p:txBody>
      </p:sp>
    </p:spTree>
    <p:extLst>
      <p:ext uri="{BB962C8B-B14F-4D97-AF65-F5344CB8AC3E}">
        <p14:creationId xmlns:p14="http://schemas.microsoft.com/office/powerpoint/2010/main" val="701711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noProof="0" dirty="0">
                <a:solidFill>
                  <a:schemeClr val="accent4"/>
                </a:solidFill>
              </a:rPr>
              <a:t>Chiffres de 2020</a:t>
            </a:r>
            <a:endParaRPr lang="fr-CH" noProof="0"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21</a:t>
            </a:fld>
            <a:endParaRPr lang="de-CH" dirty="0"/>
          </a:p>
        </p:txBody>
      </p:sp>
    </p:spTree>
    <p:extLst>
      <p:ext uri="{BB962C8B-B14F-4D97-AF65-F5344CB8AC3E}">
        <p14:creationId xmlns:p14="http://schemas.microsoft.com/office/powerpoint/2010/main" val="2280610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noProof="0" dirty="0">
                <a:solidFill>
                  <a:schemeClr val="accent4"/>
                </a:solidFill>
              </a:rPr>
              <a:t>Chiffres de 2020</a:t>
            </a:r>
            <a:endParaRPr lang="fr-CH" noProof="0"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22</a:t>
            </a:fld>
            <a:endParaRPr lang="de-CH" dirty="0"/>
          </a:p>
        </p:txBody>
      </p:sp>
    </p:spTree>
    <p:extLst>
      <p:ext uri="{BB962C8B-B14F-4D97-AF65-F5344CB8AC3E}">
        <p14:creationId xmlns:p14="http://schemas.microsoft.com/office/powerpoint/2010/main" val="2743713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noProof="0" dirty="0">
                <a:solidFill>
                  <a:schemeClr val="accent4"/>
                </a:solidFill>
              </a:rPr>
              <a:t>Chiffres de 2023</a:t>
            </a:r>
            <a:endParaRPr lang="fr-CH" noProof="0"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23</a:t>
            </a:fld>
            <a:endParaRPr lang="de-CH" dirty="0"/>
          </a:p>
        </p:txBody>
      </p:sp>
    </p:spTree>
    <p:extLst>
      <p:ext uri="{BB962C8B-B14F-4D97-AF65-F5344CB8AC3E}">
        <p14:creationId xmlns:p14="http://schemas.microsoft.com/office/powerpoint/2010/main" val="304985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noProof="0" dirty="0"/>
              <a:t>Schéma interactif:</a:t>
            </a:r>
          </a:p>
          <a:p>
            <a:r>
              <a:rPr lang="de-CH" dirty="0"/>
              <a:t>http://files.be.ch/fin/gs/finanzen_ktbe_fr</a:t>
            </a:r>
            <a:r>
              <a:rPr lang="de-CH"/>
              <a:t>/#/2022/</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24</a:t>
            </a:fld>
            <a:endParaRPr lang="de-CH" dirty="0"/>
          </a:p>
        </p:txBody>
      </p:sp>
    </p:spTree>
    <p:extLst>
      <p:ext uri="{BB962C8B-B14F-4D97-AF65-F5344CB8AC3E}">
        <p14:creationId xmlns:p14="http://schemas.microsoft.com/office/powerpoint/2010/main" val="3149121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CH" dirty="0" err="1"/>
              <a:t>Chiffres</a:t>
            </a:r>
            <a:r>
              <a:rPr lang="de-CH" dirty="0"/>
              <a:t> 2022, </a:t>
            </a:r>
            <a:r>
              <a:rPr lang="de-CH" dirty="0" err="1"/>
              <a:t>modifié</a:t>
            </a:r>
            <a:r>
              <a:rPr lang="de-CH" dirty="0"/>
              <a:t> </a:t>
            </a:r>
            <a:r>
              <a:rPr lang="de-CH" dirty="0" err="1"/>
              <a:t>janvier</a:t>
            </a:r>
            <a:r>
              <a:rPr lang="de-CH" dirty="0"/>
              <a:t> 2025</a:t>
            </a:r>
          </a:p>
        </p:txBody>
      </p:sp>
      <p:sp>
        <p:nvSpPr>
          <p:cNvPr id="4" name="Foliennummernplatzhalter 3"/>
          <p:cNvSpPr>
            <a:spLocks noGrp="1"/>
          </p:cNvSpPr>
          <p:nvPr>
            <p:ph type="sldNum" sz="quarter" idx="5"/>
          </p:nvPr>
        </p:nvSpPr>
        <p:spPr/>
        <p:txBody>
          <a:bodyPr/>
          <a:lstStyle/>
          <a:p>
            <a:fld id="{83C81C81-E364-4366-A610-2DB15FF98538}" type="slidenum">
              <a:rPr lang="de-CH" smtClean="0"/>
              <a:pPr/>
              <a:t>25</a:t>
            </a:fld>
            <a:endParaRPr lang="de-CH" dirty="0"/>
          </a:p>
        </p:txBody>
      </p:sp>
    </p:spTree>
    <p:extLst>
      <p:ext uri="{BB962C8B-B14F-4D97-AF65-F5344CB8AC3E}">
        <p14:creationId xmlns:p14="http://schemas.microsoft.com/office/powerpoint/2010/main" val="3168530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3113" y="1246188"/>
            <a:ext cx="5561012" cy="3127375"/>
          </a:xfrm>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3C81C81-E364-4366-A610-2DB15FF98538}" type="slidenum">
              <a:rPr lang="de-CH" smtClean="0"/>
              <a:pPr/>
              <a:t>3</a:t>
            </a:fld>
            <a:endParaRPr lang="de-CH" dirty="0"/>
          </a:p>
        </p:txBody>
      </p:sp>
    </p:spTree>
    <p:extLst>
      <p:ext uri="{BB962C8B-B14F-4D97-AF65-F5344CB8AC3E}">
        <p14:creationId xmlns:p14="http://schemas.microsoft.com/office/powerpoint/2010/main" val="1063762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r>
              <a:rPr lang="fr-CH" sz="1100" b="1" dirty="0"/>
              <a:t>Personnes</a:t>
            </a:r>
            <a:r>
              <a:rPr lang="fr-CH" sz="1100" b="1" baseline="0" dirty="0"/>
              <a:t> physiques</a:t>
            </a:r>
            <a:endParaRPr lang="de-CH" sz="1100" b="1" dirty="0"/>
          </a:p>
          <a:p>
            <a:pPr marL="171450" indent="-171450">
              <a:buFont typeface="Arial" panose="020B0604020202020204" pitchFamily="34" charset="0"/>
              <a:buChar char="•"/>
            </a:pPr>
            <a:r>
              <a:rPr lang="fr-FR" b="0" dirty="0"/>
              <a:t>Les personnes physiques sont </a:t>
            </a:r>
            <a:r>
              <a:rPr lang="fr-FR" b="1" dirty="0"/>
              <a:t>des personnes de chair et de sang</a:t>
            </a:r>
            <a:r>
              <a:rPr lang="fr-FR" b="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dirty="0"/>
              <a:t>L’obligation fiscale concerne donc non seulement les personnes salariées, c’est-à-dire celles</a:t>
            </a:r>
            <a:r>
              <a:rPr lang="fr-FR" b="0" baseline="0" dirty="0"/>
              <a:t> qui </a:t>
            </a:r>
            <a:r>
              <a:rPr lang="fr-FR" b="0" dirty="0"/>
              <a:t>disposent d’un certificat de salaire, mais aussi les étudiantes et</a:t>
            </a:r>
            <a:r>
              <a:rPr lang="fr-FR" b="0" baseline="0" dirty="0"/>
              <a:t> étudiants</a:t>
            </a:r>
            <a:r>
              <a:rPr lang="fr-FR" b="0" dirty="0"/>
              <a:t>, les personnes retraitées, les bénéficiaires de l’aide sociale et toutes les personnes exerçant une activité indépendante, telles que les médecins, les avocates et avocats</a:t>
            </a:r>
            <a:r>
              <a:rPr lang="fr-FR" b="0" baseline="0" dirty="0"/>
              <a:t> et</a:t>
            </a:r>
            <a:r>
              <a:rPr lang="fr-FR" b="0" dirty="0"/>
              <a:t> les artisans (menuisiers, électriciens, installateurs sanitaires).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dirty="0"/>
              <a:t>Sont assujetties à l’impôt dans le canton de Berne toutes les </a:t>
            </a:r>
            <a:r>
              <a:rPr lang="fr-FR" b="1" dirty="0"/>
              <a:t>personnes physiques </a:t>
            </a:r>
            <a:r>
              <a:rPr lang="fr-FR" b="0" dirty="0"/>
              <a:t>qui y ont leur domicile fiscal au 31 décembre, de même que les personnes qui ne résident pas dans le canton, mais qui y sont propriétaires</a:t>
            </a:r>
            <a:r>
              <a:rPr lang="fr-FR" b="0" baseline="0" dirty="0"/>
              <a:t> d’</a:t>
            </a:r>
            <a:r>
              <a:rPr lang="fr-FR" b="0" dirty="0"/>
              <a:t>un bien immobilier (p. ex. une maison de vacances) ou d’une entreprise.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dirty="0"/>
              <a:t>Peu</a:t>
            </a:r>
            <a:r>
              <a:rPr lang="fr-FR" b="0" baseline="0" dirty="0"/>
              <a:t> importe la date à laquelle</a:t>
            </a:r>
            <a:r>
              <a:rPr lang="fr-FR" b="0" dirty="0"/>
              <a:t> tu as établi ta résidence dans le canton en question. Si tu y résides au 31 décembre, tu dois déclarer l’intégralité de ton revenu du travail dans ce canton.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dirty="0"/>
              <a:t>En revanche, les personnes qui emménagent en</a:t>
            </a:r>
            <a:r>
              <a:rPr lang="fr-FR" b="0" baseline="0" dirty="0"/>
              <a:t> </a:t>
            </a:r>
            <a:r>
              <a:rPr lang="fr-FR" b="0" dirty="0"/>
              <a:t>Suisse ou qui</a:t>
            </a:r>
            <a:r>
              <a:rPr lang="fr-FR" b="0" baseline="0" dirty="0"/>
              <a:t> s</a:t>
            </a:r>
            <a:r>
              <a:rPr lang="fr-FR" b="0" dirty="0"/>
              <a:t>’installent à l’étranger en cours d’année sont imposées au prorata.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dirty="0"/>
              <a:t>Les </a:t>
            </a:r>
            <a:r>
              <a:rPr lang="fr-FR" b="1" dirty="0"/>
              <a:t>personnes morales, </a:t>
            </a:r>
            <a:r>
              <a:rPr lang="fr-FR" b="0" dirty="0"/>
              <a:t>telles que les </a:t>
            </a:r>
            <a:r>
              <a:rPr lang="fr-FR" b="1" dirty="0"/>
              <a:t>sociétés de capitaux</a:t>
            </a:r>
            <a:r>
              <a:rPr lang="fr-FR" b="0" dirty="0"/>
              <a:t>, les </a:t>
            </a:r>
            <a:r>
              <a:rPr lang="fr-FR" b="1" dirty="0"/>
              <a:t>coopératives</a:t>
            </a:r>
            <a:r>
              <a:rPr lang="fr-FR" b="0" dirty="0"/>
              <a:t>, les </a:t>
            </a:r>
            <a:r>
              <a:rPr lang="fr-FR" b="1" dirty="0"/>
              <a:t>associations</a:t>
            </a:r>
            <a:r>
              <a:rPr lang="fr-FR" b="0" dirty="0"/>
              <a:t>, les </a:t>
            </a:r>
            <a:r>
              <a:rPr lang="fr-FR" b="1" dirty="0"/>
              <a:t>fondations</a:t>
            </a:r>
            <a:r>
              <a:rPr lang="fr-FR" b="0" dirty="0"/>
              <a:t> et ce que</a:t>
            </a:r>
            <a:r>
              <a:rPr lang="fr-FR" b="0" baseline="0" dirty="0"/>
              <a:t> l’on appelle les </a:t>
            </a:r>
            <a:r>
              <a:rPr lang="fr-FR" b="1" dirty="0"/>
              <a:t>autres personnes morales </a:t>
            </a:r>
            <a:r>
              <a:rPr lang="fr-FR" b="0" dirty="0"/>
              <a:t>sont également assujetties à l’impôt.</a:t>
            </a:r>
            <a:endParaRPr lang="de-CH" b="0" dirty="0"/>
          </a:p>
          <a:p>
            <a:pPr marL="0" indent="0">
              <a:buFont typeface="Arial" panose="020B0604020202020204" pitchFamily="34" charset="0"/>
              <a:buNone/>
            </a:pPr>
            <a:endParaRPr lang="de-CH" sz="1100" b="0" i="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83C81C81-E364-4366-A610-2DB15FF98538}" type="slidenum">
              <a:rPr lang="de-CH" smtClean="0"/>
              <a:pPr/>
              <a:t>26</a:t>
            </a:fld>
            <a:endParaRPr lang="de-CH" dirty="0"/>
          </a:p>
        </p:txBody>
      </p:sp>
    </p:spTree>
    <p:extLst>
      <p:ext uri="{BB962C8B-B14F-4D97-AF65-F5344CB8AC3E}">
        <p14:creationId xmlns:p14="http://schemas.microsoft.com/office/powerpoint/2010/main" val="468611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1100" dirty="0">
                <a:solidFill>
                  <a:schemeClr val="tx1"/>
                </a:solidFill>
              </a:rPr>
              <a:t>Les impôts doivent être payés sans condition, sans contrepartie directe de la collectivité à la / au contribuable.</a:t>
            </a:r>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27</a:t>
            </a:fld>
            <a:endParaRPr lang="de-CH" dirty="0"/>
          </a:p>
        </p:txBody>
      </p:sp>
    </p:spTree>
    <p:extLst>
      <p:ext uri="{BB962C8B-B14F-4D97-AF65-F5344CB8AC3E}">
        <p14:creationId xmlns:p14="http://schemas.microsoft.com/office/powerpoint/2010/main" val="3306667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r>
              <a:rPr lang="fr-CH" sz="1100" b="0" i="0" u="none" strike="noStrike" kern="1200" baseline="0" dirty="0">
                <a:solidFill>
                  <a:schemeClr val="tx1"/>
                </a:solidFill>
                <a:latin typeface="+mn-lt"/>
                <a:ea typeface="+mn-ea"/>
                <a:cs typeface="+mn-cs"/>
              </a:rPr>
              <a:t>Source: https://www.steuern-easy.ch/fr/a-savoir/le-systeme-fiscal-suisse</a:t>
            </a:r>
          </a:p>
          <a:p>
            <a:endParaRPr lang="de-CH" sz="1100" b="0" i="0" u="none" strike="noStrike" kern="1200" baseline="0" dirty="0">
              <a:solidFill>
                <a:schemeClr val="tx1"/>
              </a:solidFill>
              <a:latin typeface="+mn-lt"/>
              <a:ea typeface="+mn-ea"/>
              <a:cs typeface="+mn-cs"/>
            </a:endParaRPr>
          </a:p>
          <a:p>
            <a:r>
              <a:rPr lang="fr-FR" sz="1100" b="0" i="0" u="none" strike="noStrike" kern="1200" baseline="0" dirty="0">
                <a:solidFill>
                  <a:schemeClr val="tx1"/>
                </a:solidFill>
                <a:latin typeface="+mn-lt"/>
                <a:ea typeface="+mn-ea"/>
                <a:cs typeface="+mn-cs"/>
              </a:rPr>
              <a:t>Selon cette doctrine, le système fiscal suisse s’est construit au fil de l’</a:t>
            </a:r>
            <a:r>
              <a:rPr lang="fr-FR" sz="1100" b="1" i="0" u="none" strike="noStrike" kern="1200" baseline="0" dirty="0">
                <a:solidFill>
                  <a:schemeClr val="tx1"/>
                </a:solidFill>
                <a:latin typeface="+mn-lt"/>
                <a:ea typeface="+mn-ea"/>
                <a:cs typeface="+mn-cs"/>
              </a:rPr>
              <a:t>histoire</a:t>
            </a:r>
            <a:r>
              <a:rPr lang="fr-FR" sz="1100" b="0" i="0" u="none" strike="noStrike" kern="1200" baseline="0" dirty="0">
                <a:solidFill>
                  <a:schemeClr val="tx1"/>
                </a:solidFill>
                <a:latin typeface="+mn-lt"/>
                <a:ea typeface="+mn-ea"/>
                <a:cs typeface="+mn-cs"/>
              </a:rPr>
              <a:t>. Il est le reflet de la </a:t>
            </a:r>
            <a:r>
              <a:rPr lang="fr-FR" sz="1100" b="1" i="0" u="none" strike="noStrike" kern="1200" baseline="0" dirty="0">
                <a:solidFill>
                  <a:schemeClr val="tx1"/>
                </a:solidFill>
                <a:latin typeface="+mn-lt"/>
                <a:ea typeface="+mn-ea"/>
                <a:cs typeface="+mn-cs"/>
              </a:rPr>
              <a:t>structure fédéraliste </a:t>
            </a:r>
            <a:r>
              <a:rPr lang="fr-FR" sz="1100" b="0" i="0" u="none" strike="noStrike" kern="1200" baseline="0" dirty="0">
                <a:solidFill>
                  <a:schemeClr val="tx1"/>
                </a:solidFill>
                <a:latin typeface="+mn-lt"/>
                <a:ea typeface="+mn-ea"/>
                <a:cs typeface="+mn-cs"/>
              </a:rPr>
              <a:t>de la Confédération.</a:t>
            </a:r>
          </a:p>
          <a:p>
            <a:r>
              <a:rPr lang="fr-FR" sz="1100" b="0" i="0" u="none" strike="noStrike" kern="1200" baseline="0" dirty="0">
                <a:solidFill>
                  <a:schemeClr val="tx1"/>
                </a:solidFill>
                <a:latin typeface="+mn-lt"/>
                <a:ea typeface="+mn-ea"/>
                <a:cs typeface="+mn-cs"/>
              </a:rPr>
              <a:t>Chacun des 26 </a:t>
            </a:r>
            <a:r>
              <a:rPr lang="fr-FR" sz="1100" b="1" i="0" u="none" strike="noStrike" kern="1200" baseline="0" dirty="0">
                <a:solidFill>
                  <a:schemeClr val="tx1"/>
                </a:solidFill>
                <a:latin typeface="+mn-lt"/>
                <a:ea typeface="+mn-ea"/>
                <a:cs typeface="+mn-cs"/>
              </a:rPr>
              <a:t>cantons </a:t>
            </a:r>
            <a:r>
              <a:rPr lang="fr-FR" sz="1100" b="0" i="0" u="none" strike="noStrike" kern="1200" baseline="0" dirty="0">
                <a:solidFill>
                  <a:schemeClr val="tx1"/>
                </a:solidFill>
                <a:latin typeface="+mn-lt"/>
                <a:ea typeface="+mn-ea"/>
                <a:cs typeface="+mn-cs"/>
              </a:rPr>
              <a:t>a sa propre loi fiscale et impose très différemment le revenu, la fortune, les héritages, les bénéfices en capital, les gains immobiliers et les autres objets fiscaux.</a:t>
            </a:r>
            <a:endParaRPr lang="de-CH" sz="1100" b="0" i="0" u="none" strike="noStrike" kern="1200" baseline="0" dirty="0">
              <a:solidFill>
                <a:schemeClr val="tx1"/>
              </a:solidFill>
              <a:latin typeface="+mn-lt"/>
              <a:ea typeface="+mn-ea"/>
              <a:cs typeface="+mn-cs"/>
            </a:endParaRPr>
          </a:p>
          <a:p>
            <a:endParaRPr lang="de-CH" sz="1100" b="0" i="0" u="none" strike="noStrike" kern="1200" baseline="0" dirty="0">
              <a:solidFill>
                <a:schemeClr val="tx1"/>
              </a:solidFill>
              <a:latin typeface="+mn-lt"/>
              <a:ea typeface="+mn-ea"/>
              <a:cs typeface="+mn-cs"/>
            </a:endParaRPr>
          </a:p>
          <a:p>
            <a:r>
              <a:rPr lang="fr-FR" sz="1100" b="0" i="0" u="none" strike="noStrike" kern="1200" baseline="0" dirty="0">
                <a:solidFill>
                  <a:schemeClr val="tx1"/>
                </a:solidFill>
                <a:latin typeface="+mn-lt"/>
                <a:ea typeface="+mn-ea"/>
                <a:cs typeface="+mn-cs"/>
              </a:rPr>
              <a:t>Les quelque 2220 </a:t>
            </a:r>
            <a:r>
              <a:rPr lang="fr-FR" sz="1100" b="1" i="0" u="none" strike="noStrike" kern="1200" baseline="0" dirty="0">
                <a:solidFill>
                  <a:schemeClr val="tx1"/>
                </a:solidFill>
                <a:latin typeface="+mn-lt"/>
                <a:ea typeface="+mn-ea"/>
                <a:cs typeface="+mn-cs"/>
              </a:rPr>
              <a:t>communes</a:t>
            </a:r>
            <a:r>
              <a:rPr lang="fr-FR" sz="1100" b="0" i="0" u="none" strike="noStrike" kern="1200" baseline="0" dirty="0">
                <a:solidFill>
                  <a:schemeClr val="tx1"/>
                </a:solidFill>
                <a:latin typeface="+mn-lt"/>
                <a:ea typeface="+mn-ea"/>
                <a:cs typeface="+mn-cs"/>
              </a:rPr>
              <a:t> sont autorisées à percevoir les impôts communaux comme elles l’entendent, ou </a:t>
            </a:r>
            <a:r>
              <a:rPr lang="fr-CH" sz="1100" b="0" i="0" u="none" strike="noStrike" kern="1200" baseline="0" dirty="0">
                <a:solidFill>
                  <a:schemeClr val="tx1"/>
                </a:solidFill>
                <a:latin typeface="+mn-lt"/>
                <a:ea typeface="+mn-ea"/>
                <a:cs typeface="+mn-cs"/>
              </a:rPr>
              <a:t>à décider de suppléments dans le cadre des tarifs cantonaux de base ou de l’impôt cantonal dû.</a:t>
            </a:r>
            <a:endParaRPr lang="de-CH" sz="1100" b="0" i="0" u="none" strike="noStrike" kern="1200" baseline="0" dirty="0">
              <a:solidFill>
                <a:schemeClr val="tx1"/>
              </a:solidFill>
              <a:latin typeface="+mn-lt"/>
              <a:ea typeface="+mn-ea"/>
              <a:cs typeface="+mn-cs"/>
            </a:endParaRPr>
          </a:p>
          <a:p>
            <a:endParaRPr lang="de-CH" sz="1100" b="0" i="0" u="none" strike="noStrike" kern="1200" baseline="0" dirty="0">
              <a:solidFill>
                <a:schemeClr val="tx1"/>
              </a:solidFill>
              <a:latin typeface="+mn-lt"/>
              <a:ea typeface="+mn-ea"/>
              <a:cs typeface="+mn-cs"/>
            </a:endParaRPr>
          </a:p>
          <a:p>
            <a:r>
              <a:rPr lang="fr-FR" dirty="0"/>
              <a:t>En outre, la </a:t>
            </a:r>
            <a:r>
              <a:rPr lang="fr-FR" b="1" dirty="0"/>
              <a:t>Confédération</a:t>
            </a:r>
            <a:r>
              <a:rPr lang="fr-FR" dirty="0"/>
              <a:t> perçoit également un impôt sur le revenu, bien qu’elle tire la majeure partie de ses recettes fiscales d’autres sources, notamment de la taxe sur la valeur ajoutée (TVA), des droits de timbre, des droits de douane et des impôts sur la consommation.</a:t>
            </a: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28</a:t>
            </a:fld>
            <a:endParaRPr lang="de-CH" dirty="0"/>
          </a:p>
        </p:txBody>
      </p:sp>
    </p:spTree>
    <p:extLst>
      <p:ext uri="{BB962C8B-B14F-4D97-AF65-F5344CB8AC3E}">
        <p14:creationId xmlns:p14="http://schemas.microsoft.com/office/powerpoint/2010/main" val="1115668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33</a:t>
            </a:fld>
            <a:endParaRPr lang="de-CH" dirty="0"/>
          </a:p>
        </p:txBody>
      </p:sp>
    </p:spTree>
    <p:extLst>
      <p:ext uri="{BB962C8B-B14F-4D97-AF65-F5344CB8AC3E}">
        <p14:creationId xmlns:p14="http://schemas.microsoft.com/office/powerpoint/2010/main" val="3610594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34</a:t>
            </a:fld>
            <a:endParaRPr lang="de-CH" dirty="0"/>
          </a:p>
        </p:txBody>
      </p:sp>
    </p:spTree>
    <p:extLst>
      <p:ext uri="{BB962C8B-B14F-4D97-AF65-F5344CB8AC3E}">
        <p14:creationId xmlns:p14="http://schemas.microsoft.com/office/powerpoint/2010/main" val="1223383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r>
              <a:rPr lang="fr-FR" sz="1100" b="0" i="0" u="none" strike="noStrike" kern="1200" dirty="0">
                <a:solidFill>
                  <a:schemeClr val="tx1"/>
                </a:solidFill>
                <a:effectLst/>
                <a:latin typeface="+mn-lt"/>
                <a:ea typeface="+mn-ea"/>
                <a:cs typeface="+mn-cs"/>
              </a:rPr>
              <a:t>Tu peux déduire tous les frais qui sont directement liés à tes revenus professionnels. La condition est que tu aies supporté les frais toi-même et non ton employeur (p.ex. </a:t>
            </a:r>
            <a:r>
              <a:rPr lang="fr-FR" sz="1100" b="0" i="0" u="none" strike="noStrike" kern="1200" dirty="0">
                <a:solidFill>
                  <a:srgbClr val="FF0000"/>
                </a:solidFill>
                <a:effectLst/>
                <a:latin typeface="+mn-lt"/>
                <a:ea typeface="+mn-ea"/>
                <a:cs typeface="+mn-cs"/>
              </a:rPr>
              <a:t>en prenant à sa </a:t>
            </a:r>
            <a:r>
              <a:rPr lang="fr-FR" sz="1100" b="0" i="0" u="none" strike="noStrike" kern="1200" dirty="0">
                <a:solidFill>
                  <a:schemeClr val="tx1"/>
                </a:solidFill>
                <a:effectLst/>
                <a:latin typeface="+mn-lt"/>
                <a:ea typeface="+mn-ea"/>
                <a:cs typeface="+mn-cs"/>
              </a:rPr>
              <a:t>charge tes frais de repas pris à l’extérieur, en mettant à ta disposition une voiture de service ou en te payant un abonnement général). Les frais professionnels sont fiscalement déductibles</a:t>
            </a:r>
            <a:r>
              <a:rPr lang="fr-FR" sz="1100" b="0" i="0" u="none" strike="noStrike" kern="1200" baseline="0" dirty="0">
                <a:solidFill>
                  <a:schemeClr val="tx1"/>
                </a:solidFill>
                <a:effectLst/>
                <a:latin typeface="+mn-lt"/>
                <a:ea typeface="+mn-ea"/>
                <a:cs typeface="+mn-cs"/>
              </a:rPr>
              <a:t> </a:t>
            </a:r>
            <a:r>
              <a:rPr lang="fr-FR" sz="1100" b="0" i="0" u="none" strike="noStrike" kern="1200" dirty="0">
                <a:solidFill>
                  <a:schemeClr val="tx1"/>
                </a:solidFill>
                <a:effectLst/>
                <a:latin typeface="+mn-lt"/>
                <a:ea typeface="+mn-ea"/>
                <a:cs typeface="+mn-cs"/>
              </a:rPr>
              <a:t>jusqu’à concurrence du montant de ton salaire net.</a:t>
            </a:r>
            <a:endParaRPr lang="de-CH" sz="1100" b="0" i="0" u="none" strike="noStrike" kern="1200" dirty="0">
              <a:solidFill>
                <a:schemeClr val="tx1"/>
              </a:solidFill>
              <a:effectLst/>
              <a:latin typeface="+mn-lt"/>
              <a:ea typeface="+mn-ea"/>
              <a:cs typeface="+mn-cs"/>
            </a:endParaRPr>
          </a:p>
          <a:p>
            <a:endParaRPr lang="fr-CH" sz="1100" b="0" i="0" u="none" strike="noStrike" kern="1200" dirty="0">
              <a:solidFill>
                <a:schemeClr val="tx1"/>
              </a:solidFill>
              <a:effectLst/>
              <a:latin typeface="+mn-lt"/>
              <a:ea typeface="+mn-ea"/>
              <a:cs typeface="+mn-cs"/>
            </a:endParaRPr>
          </a:p>
          <a:p>
            <a:r>
              <a:rPr lang="fr-CH" sz="1100" b="0" i="0" u="none" strike="noStrike" kern="1200" dirty="0">
                <a:solidFill>
                  <a:schemeClr val="tx1"/>
                </a:solidFill>
                <a:effectLst/>
                <a:latin typeface="+mn-lt"/>
                <a:ea typeface="+mn-ea"/>
                <a:cs typeface="+mn-cs"/>
              </a:rPr>
              <a:t>Remarque:</a:t>
            </a:r>
            <a:r>
              <a:rPr lang="fr-CH" sz="1100" b="0" i="0" u="none" strike="noStrike" kern="1200" baseline="0" dirty="0">
                <a:solidFill>
                  <a:schemeClr val="tx1"/>
                </a:solidFill>
                <a:effectLst/>
                <a:latin typeface="+mn-lt"/>
                <a:ea typeface="+mn-ea"/>
                <a:cs typeface="+mn-cs"/>
              </a:rPr>
              <a:t> </a:t>
            </a:r>
          </a:p>
          <a:p>
            <a:r>
              <a:rPr lang="fr-FR" sz="1100" b="0" i="0" u="none" strike="noStrike" kern="1200" dirty="0">
                <a:solidFill>
                  <a:schemeClr val="tx1"/>
                </a:solidFill>
                <a:effectLst/>
                <a:latin typeface="+mn-lt"/>
                <a:ea typeface="+mn-ea"/>
                <a:cs typeface="+mn-cs"/>
              </a:rPr>
              <a:t>La déduction des frais de déplacement est limitée à 3000 francs en droit fiscal fédéral et à 6700 francs en droit fiscal cantonal. Cette limitation est automatiquement prise en compte lors</a:t>
            </a:r>
            <a:r>
              <a:rPr lang="fr-FR" sz="1100" b="0" i="0" u="none" strike="noStrike" kern="1200" baseline="0" dirty="0">
                <a:solidFill>
                  <a:schemeClr val="tx1"/>
                </a:solidFill>
                <a:effectLst/>
                <a:latin typeface="+mn-lt"/>
                <a:ea typeface="+mn-ea"/>
                <a:cs typeface="+mn-cs"/>
              </a:rPr>
              <a:t> de la taxation</a:t>
            </a:r>
            <a:r>
              <a:rPr lang="fr-FR" sz="1100" b="0" i="0" u="none" strike="noStrike" kern="1200" dirty="0">
                <a:solidFill>
                  <a:schemeClr val="tx1"/>
                </a:solidFill>
                <a:effectLst/>
                <a:latin typeface="+mn-lt"/>
                <a:ea typeface="+mn-ea"/>
                <a:cs typeface="+mn-cs"/>
              </a:rPr>
              <a:t>. Si des frais plus élevés sont déclarés, ils sont ramenés aux montants indiqués.</a:t>
            </a: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35</a:t>
            </a:fld>
            <a:endParaRPr lang="de-CH" dirty="0"/>
          </a:p>
        </p:txBody>
      </p:sp>
    </p:spTree>
    <p:extLst>
      <p:ext uri="{BB962C8B-B14F-4D97-AF65-F5344CB8AC3E}">
        <p14:creationId xmlns:p14="http://schemas.microsoft.com/office/powerpoint/2010/main" val="691121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dirty="0"/>
              <a:t>Expliquer que c’est la</a:t>
            </a:r>
            <a:r>
              <a:rPr lang="fr-FR" baseline="0" dirty="0"/>
              <a:t> quotité d</a:t>
            </a:r>
            <a:r>
              <a:rPr lang="fr-FR" dirty="0"/>
              <a:t>’impôt qui change, et non</a:t>
            </a:r>
            <a:r>
              <a:rPr lang="fr-FR" baseline="0" dirty="0"/>
              <a:t> l’impôt simple.</a:t>
            </a:r>
            <a:endParaRPr lang="de-CH" dirty="0"/>
          </a:p>
          <a:p>
            <a:pPr marL="0" marR="0" lvl="0" indent="0" algn="l" defTabSz="914400" rtl="0" eaLnBrk="1" fontAlgn="auto" latinLnBrk="0" hangingPunct="1">
              <a:lnSpc>
                <a:spcPct val="100000"/>
              </a:lnSpc>
              <a:spcBef>
                <a:spcPts val="0"/>
              </a:spcBef>
              <a:spcAft>
                <a:spcPts val="600"/>
              </a:spcAft>
              <a:buClrTx/>
              <a:buSzTx/>
              <a:buFontTx/>
              <a:buNone/>
              <a:tabLst/>
              <a:defRPr/>
            </a:pPr>
            <a:r>
              <a:rPr lang="fr-CH" noProof="0" dirty="0"/>
              <a:t>Outil</a:t>
            </a:r>
            <a:r>
              <a:rPr lang="de-CH" dirty="0"/>
              <a:t>: </a:t>
            </a:r>
            <a:r>
              <a:rPr lang="fr-CH" noProof="0" dirty="0">
                <a:hlinkClick r:id="rId3"/>
              </a:rPr>
              <a:t>simulateur d’impôt</a:t>
            </a:r>
            <a:endParaRPr lang="fr-CH" noProof="0"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39</a:t>
            </a:fld>
            <a:endParaRPr lang="de-CH" dirty="0"/>
          </a:p>
        </p:txBody>
      </p:sp>
    </p:spTree>
    <p:extLst>
      <p:ext uri="{BB962C8B-B14F-4D97-AF65-F5344CB8AC3E}">
        <p14:creationId xmlns:p14="http://schemas.microsoft.com/office/powerpoint/2010/main" val="3766360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40</a:t>
            </a:fld>
            <a:endParaRPr lang="de-CH" dirty="0"/>
          </a:p>
        </p:txBody>
      </p:sp>
    </p:spTree>
    <p:extLst>
      <p:ext uri="{BB962C8B-B14F-4D97-AF65-F5344CB8AC3E}">
        <p14:creationId xmlns:p14="http://schemas.microsoft.com/office/powerpoint/2010/main" val="2476353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236895" indent="-236895">
              <a:buAutoNum type="arabicPeriod"/>
            </a:pPr>
            <a:r>
              <a:rPr lang="fr-CH" noProof="0" dirty="0"/>
              <a:t>Déposer la déclaration d’impôt dans le</a:t>
            </a:r>
            <a:r>
              <a:rPr lang="fr-CH" baseline="0" noProof="0" dirty="0"/>
              <a:t> délai imparti</a:t>
            </a:r>
            <a:endParaRPr lang="fr-CH" noProof="0" dirty="0"/>
          </a:p>
          <a:p>
            <a:pPr marL="236895" indent="-236895">
              <a:buAutoNum type="arabicPeriod"/>
            </a:pPr>
            <a:endParaRPr lang="fr-CH" noProof="0" dirty="0"/>
          </a:p>
          <a:p>
            <a:pPr marL="236895" indent="-236895">
              <a:buAutoNum type="arabicPeriod"/>
            </a:pPr>
            <a:r>
              <a:rPr lang="fr-CH" baseline="0" noProof="0" dirty="0"/>
              <a:t>L’Intendance des impôts vérifie la déclaration d’impôt et les documents fournis. Elle effectue des modifications si nécessaire. Il s’agit d’une procédure mixte (explication de la procédure).</a:t>
            </a:r>
          </a:p>
          <a:p>
            <a:pPr marL="236895" indent="-236895">
              <a:buAutoNum type="arabicPeriod"/>
            </a:pPr>
            <a:endParaRPr lang="fr-CH" baseline="0" noProof="0" dirty="0"/>
          </a:p>
          <a:p>
            <a:pPr marL="236895" indent="-236895">
              <a:buAutoNum type="arabicPeriod"/>
            </a:pPr>
            <a:r>
              <a:rPr lang="fr-CH" baseline="0" noProof="0" dirty="0"/>
              <a:t>Une fois la déclaration d’impôt vérifiée, la ou le contribuable reçoit une décision de taxation. Il ou elle dispose d’un délai de 30 jours pour la contester en formant réclamation. La Confédération, le canton et les communes/la paroisse ont, quant à eux, un délai de 60 jours pour le faire.</a:t>
            </a:r>
          </a:p>
          <a:p>
            <a:pPr marL="236895" indent="-236895">
              <a:buAutoNum type="arabicPeriod"/>
            </a:pPr>
            <a:endParaRPr lang="fr-CH" baseline="0" noProof="0" dirty="0"/>
          </a:p>
          <a:p>
            <a:pPr marL="236895" indent="-236895">
              <a:buAutoNum type="arabicPeriod"/>
            </a:pPr>
            <a:r>
              <a:rPr lang="fr-CH" baseline="0" noProof="0" dirty="0"/>
              <a:t>Autres instances de recours: Commission de recours en matière fiscale, Tribunal administratif et Tribunal fédéral en matière de droit public</a:t>
            </a:r>
          </a:p>
          <a:p>
            <a:pPr marL="236895" indent="-236895">
              <a:buAutoNum type="arabicPeriod"/>
            </a:pP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44</a:t>
            </a:fld>
            <a:endParaRPr lang="de-CH" dirty="0"/>
          </a:p>
        </p:txBody>
      </p:sp>
    </p:spTree>
    <p:extLst>
      <p:ext uri="{BB962C8B-B14F-4D97-AF65-F5344CB8AC3E}">
        <p14:creationId xmlns:p14="http://schemas.microsoft.com/office/powerpoint/2010/main" val="1232074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45</a:t>
            </a:fld>
            <a:endParaRPr lang="de-CH" dirty="0"/>
          </a:p>
        </p:txBody>
      </p:sp>
    </p:spTree>
    <p:extLst>
      <p:ext uri="{BB962C8B-B14F-4D97-AF65-F5344CB8AC3E}">
        <p14:creationId xmlns:p14="http://schemas.microsoft.com/office/powerpoint/2010/main" val="2577426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r>
              <a:rPr lang="fr-FR" dirty="0"/>
              <a:t>Bien qu’en Suisse, différents impôts soient dus aux niveaux fédéral, cantonal et communal, tu ne reçois qu’une seule déclaration d’impôt. </a:t>
            </a:r>
          </a:p>
        </p:txBody>
      </p:sp>
      <p:sp>
        <p:nvSpPr>
          <p:cNvPr id="4" name="Foliennummernplatzhalter 3"/>
          <p:cNvSpPr>
            <a:spLocks noGrp="1"/>
          </p:cNvSpPr>
          <p:nvPr>
            <p:ph type="sldNum" sz="quarter" idx="10"/>
          </p:nvPr>
        </p:nvSpPr>
        <p:spPr/>
        <p:txBody>
          <a:bodyPr/>
          <a:lstStyle/>
          <a:p>
            <a:fld id="{83C81C81-E364-4366-A610-2DB15FF98538}" type="slidenum">
              <a:rPr lang="de-CH" smtClean="0"/>
              <a:pPr/>
              <a:t>4</a:t>
            </a:fld>
            <a:endParaRPr lang="de-CH" dirty="0"/>
          </a:p>
        </p:txBody>
      </p:sp>
    </p:spTree>
    <p:extLst>
      <p:ext uri="{BB962C8B-B14F-4D97-AF65-F5344CB8AC3E}">
        <p14:creationId xmlns:p14="http://schemas.microsoft.com/office/powerpoint/2010/main" val="786366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sz="1100" noProof="0" dirty="0">
                <a:cs typeface="Arial" panose="020B0604020202020204" pitchFamily="34" charset="0"/>
              </a:rPr>
              <a:t>Les écarts éventuels par rapport à ta déclaration (par rapport aux montants que tu as déclarés) sont indiqués dans la colonne «Corrections/modifications» et expliqués dans la note de bas de page.</a:t>
            </a:r>
          </a:p>
          <a:p>
            <a:endParaRPr lang="fr-CH" u="sng" noProof="0" dirty="0"/>
          </a:p>
          <a:p>
            <a:r>
              <a:rPr lang="fr-CH" u="sng" noProof="0" dirty="0"/>
              <a:t>Adaptations / corrections / modifications :</a:t>
            </a:r>
          </a:p>
          <a:p>
            <a:endParaRPr lang="fr-CH" u="none" noProof="0" dirty="0"/>
          </a:p>
          <a:p>
            <a:pPr marL="171450" indent="-171450">
              <a:buFontTx/>
              <a:buChar char="-"/>
            </a:pPr>
            <a:r>
              <a:rPr lang="fr-CH" u="none" noProof="0" dirty="0"/>
              <a:t>Les adaptations sont effectuées de manière automatique</a:t>
            </a:r>
            <a:r>
              <a:rPr lang="fr-CH" u="none" baseline="0" noProof="0" dirty="0"/>
              <a:t> (p. ex. pour correspondre à</a:t>
            </a:r>
            <a:r>
              <a:rPr lang="fr-CH" u="none" noProof="0" dirty="0"/>
              <a:t> un montant maximal prévu par la loi).</a:t>
            </a:r>
          </a:p>
          <a:p>
            <a:pPr marL="171450" indent="-171450">
              <a:buFontTx/>
              <a:buChar char="-"/>
            </a:pPr>
            <a:r>
              <a:rPr lang="fr-CH" u="none" noProof="0" dirty="0"/>
              <a:t>Les corrections / modifications sont effectuées</a:t>
            </a:r>
            <a:r>
              <a:rPr lang="fr-CH" u="none" baseline="0" noProof="0" dirty="0"/>
              <a:t> par la taxatrice ou le taxateur.</a:t>
            </a:r>
            <a:endParaRPr lang="fr-CH" u="none" noProof="0" dirty="0"/>
          </a:p>
          <a:p>
            <a:pPr marL="171450" indent="-171450">
              <a:buFontTx/>
              <a:buChar char="-"/>
            </a:pPr>
            <a:endParaRPr lang="fr-CH" u="none" noProof="0" dirty="0"/>
          </a:p>
          <a:p>
            <a:pPr marL="0" indent="0">
              <a:buFontTx/>
              <a:buNone/>
            </a:pPr>
            <a:r>
              <a:rPr lang="fr-CH" u="none" noProof="0" dirty="0"/>
              <a:t>Il</a:t>
            </a:r>
            <a:r>
              <a:rPr lang="fr-CH" u="none" baseline="0" noProof="0" dirty="0"/>
              <a:t> est important de </a:t>
            </a:r>
            <a:r>
              <a:rPr lang="fr-CH" u="none" noProof="0" dirty="0"/>
              <a:t>vérifier les deux! Si rien n’y figure, cela</a:t>
            </a:r>
            <a:r>
              <a:rPr lang="fr-CH" u="none" baseline="0" noProof="0" dirty="0"/>
              <a:t> signifie que</a:t>
            </a:r>
            <a:r>
              <a:rPr lang="fr-CH" u="none" noProof="0" dirty="0"/>
              <a:t> toutes les données de ta déclaration d’impôt ont été reprises telles quelles.</a:t>
            </a:r>
          </a:p>
          <a:p>
            <a:endParaRPr lang="fr-CH" noProof="0"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46</a:t>
            </a:fld>
            <a:endParaRPr lang="de-CH" dirty="0"/>
          </a:p>
        </p:txBody>
      </p:sp>
    </p:spTree>
    <p:extLst>
      <p:ext uri="{BB962C8B-B14F-4D97-AF65-F5344CB8AC3E}">
        <p14:creationId xmlns:p14="http://schemas.microsoft.com/office/powerpoint/2010/main" val="1086132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52</a:t>
            </a:fld>
            <a:endParaRPr lang="de-CH" dirty="0"/>
          </a:p>
        </p:txBody>
      </p:sp>
    </p:spTree>
    <p:extLst>
      <p:ext uri="{BB962C8B-B14F-4D97-AF65-F5344CB8AC3E}">
        <p14:creationId xmlns:p14="http://schemas.microsoft.com/office/powerpoint/2010/main" val="31511401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i="0" u="none" strike="noStrike" kern="1200" baseline="0" dirty="0">
                <a:solidFill>
                  <a:schemeClr val="tx1"/>
                </a:solidFill>
                <a:latin typeface="+mn-lt"/>
                <a:ea typeface="+mn-ea"/>
                <a:cs typeface="+mn-cs"/>
              </a:rPr>
              <a:t>À l’exception du canton de BS, qui possède un système particulier, les tranches d’impôt et les montants uniques payés au cours de l’année fiscale sont toujours réglés par le biais de factures (bordereaux) provisoires, dont le montant est calculé sur la base de la taxation de l’année précédente ou du montant de l’impôt estimé d’après ce que la/le contribuable a indiqué dans sa déclaration d’impôt.</a:t>
            </a:r>
            <a:endParaRPr lang="de-CH" sz="1100" b="0" i="0" u="none" strike="noStrike" kern="1200" baseline="0" dirty="0">
              <a:solidFill>
                <a:schemeClr val="tx1"/>
              </a:solidFill>
              <a:latin typeface="+mn-lt"/>
              <a:ea typeface="+mn-ea"/>
              <a:cs typeface="+mn-cs"/>
            </a:endParaRPr>
          </a:p>
          <a:p>
            <a:r>
              <a:rPr lang="fr-FR" sz="1100" b="0" i="0" u="none" strike="noStrike" kern="1200" baseline="0" dirty="0">
                <a:solidFill>
                  <a:schemeClr val="tx1"/>
                </a:solidFill>
                <a:latin typeface="+mn-lt"/>
                <a:ea typeface="+mn-ea"/>
                <a:cs typeface="+mn-cs"/>
              </a:rPr>
              <a:t>Le solde éventuel sera communiqué à la/au contribuable avec le décompte final (bordereau définitif), qui lui sera envoyé au plus tôt l’année suivante.</a:t>
            </a:r>
          </a:p>
          <a:p>
            <a:pPr eaLnBrk="1" hangingPunct="1"/>
            <a:br>
              <a:rPr lang="de-CH" baseline="0" dirty="0"/>
            </a:br>
            <a:r>
              <a:rPr lang="fr-FR" baseline="0" dirty="0"/>
              <a:t>S’il s’avère par la suite que le montant des </a:t>
            </a:r>
            <a:r>
              <a:rPr lang="fr-FR" b="0" baseline="0" dirty="0"/>
              <a:t>tranches était trop élevé, l’Intendance de impôts te remboursera la différence avec un intérêt rémunératoire.</a:t>
            </a:r>
          </a:p>
          <a:p>
            <a:pPr eaLnBrk="1" hangingPunct="1"/>
            <a:r>
              <a:rPr lang="fr-FR" b="0" baseline="0" dirty="0"/>
              <a:t>S’il s’avère par la suite que le montant des tranches était trop faible, la différence te sera facturée avec le décompte final. Aucun intérêt moratoire n’est alors dû. </a:t>
            </a:r>
          </a:p>
          <a:p>
            <a:pPr eaLnBrk="1" hangingPunct="1"/>
            <a:endParaRPr lang="de-CH" baseline="0" dirty="0"/>
          </a:p>
          <a:p>
            <a:pPr eaLnBrk="1" hangingPunct="1"/>
            <a:r>
              <a:rPr lang="fr-FR" baseline="0" dirty="0"/>
              <a:t>Les taux d’intérêt sont fixés chaque année.</a:t>
            </a:r>
            <a:endParaRPr lang="de-CH" baseline="0"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54</a:t>
            </a:fld>
            <a:endParaRPr lang="de-CH" dirty="0"/>
          </a:p>
        </p:txBody>
      </p:sp>
    </p:spTree>
    <p:extLst>
      <p:ext uri="{BB962C8B-B14F-4D97-AF65-F5344CB8AC3E}">
        <p14:creationId xmlns:p14="http://schemas.microsoft.com/office/powerpoint/2010/main" val="4214567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noProof="0" dirty="0"/>
              <a:t>Impôt fédéral direct</a:t>
            </a:r>
            <a:br>
              <a:rPr lang="fr-FR" baseline="0" noProof="0" dirty="0"/>
            </a:br>
            <a:r>
              <a:rPr lang="fr-FR" baseline="0" noProof="0" dirty="0"/>
              <a:t>Si le montant prévu de l’impôt est supérieur à 300 francs, un bordereau (une facture) provisoire est envoyé en mars.</a:t>
            </a:r>
          </a:p>
        </p:txBody>
      </p:sp>
      <p:sp>
        <p:nvSpPr>
          <p:cNvPr id="4" name="Foliennummernplatzhalter 3"/>
          <p:cNvSpPr>
            <a:spLocks noGrp="1"/>
          </p:cNvSpPr>
          <p:nvPr>
            <p:ph type="sldNum" sz="quarter" idx="10"/>
          </p:nvPr>
        </p:nvSpPr>
        <p:spPr/>
        <p:txBody>
          <a:bodyPr/>
          <a:lstStyle/>
          <a:p>
            <a:fld id="{83C81C81-E364-4366-A610-2DB15FF98538}" type="slidenum">
              <a:rPr lang="de-CH" smtClean="0"/>
              <a:pPr/>
              <a:t>55</a:t>
            </a:fld>
            <a:endParaRPr lang="de-CH" dirty="0"/>
          </a:p>
        </p:txBody>
      </p:sp>
    </p:spTree>
    <p:extLst>
      <p:ext uri="{BB962C8B-B14F-4D97-AF65-F5344CB8AC3E}">
        <p14:creationId xmlns:p14="http://schemas.microsoft.com/office/powerpoint/2010/main" val="25987707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i="0" u="none" strike="noStrike" kern="1200" baseline="0" dirty="0">
                <a:solidFill>
                  <a:schemeClr val="tx1"/>
                </a:solidFill>
                <a:latin typeface="+mn-lt"/>
                <a:ea typeface="+mn-ea"/>
                <a:cs typeface="+mn-cs"/>
              </a:rPr>
              <a:t>En cas de </a:t>
            </a:r>
            <a:r>
              <a:rPr lang="fr-FR" sz="1100" b="1" i="0" u="none" strike="noStrike" kern="1200" baseline="0" dirty="0">
                <a:solidFill>
                  <a:schemeClr val="tx1"/>
                </a:solidFill>
                <a:latin typeface="+mn-lt"/>
                <a:ea typeface="+mn-ea"/>
                <a:cs typeface="+mn-cs"/>
              </a:rPr>
              <a:t>difficultés financières</a:t>
            </a:r>
            <a:r>
              <a:rPr lang="fr-FR" sz="1100" b="0" i="0" u="none" strike="noStrike" kern="1200" baseline="0" dirty="0">
                <a:solidFill>
                  <a:schemeClr val="tx1"/>
                </a:solidFill>
                <a:latin typeface="+mn-lt"/>
                <a:ea typeface="+mn-ea"/>
                <a:cs typeface="+mn-cs"/>
              </a:rPr>
              <a:t>, la/le contribuable peut demander les facilités suivantes à l’autorité cantonale ou communale compétente, afin d’éviter des conséquences particulièrement graves: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1" i="0" u="none" strike="noStrike" kern="1200" baseline="0" dirty="0">
                <a:solidFill>
                  <a:schemeClr val="tx1"/>
                </a:solidFill>
                <a:latin typeface="+mn-lt"/>
                <a:ea typeface="+mn-ea"/>
                <a:cs typeface="+mn-cs"/>
              </a:rPr>
              <a:t>Sursis (prolongation du délai de paiement) et paiements échelonnés</a:t>
            </a:r>
            <a:r>
              <a:rPr lang="de-CH" sz="1100" b="1" i="0" u="none" strike="noStrike" kern="1200" baseline="0" dirty="0">
                <a:solidFill>
                  <a:schemeClr val="tx1"/>
                </a:solidFill>
                <a:latin typeface="+mn-lt"/>
                <a:ea typeface="+mn-ea"/>
                <a:cs typeface="+mn-cs"/>
              </a:rPr>
              <a:t>: </a:t>
            </a:r>
            <a:r>
              <a:rPr lang="fr-FR" sz="1100" b="0" i="0" u="none" strike="noStrike" kern="1200" baseline="0" dirty="0">
                <a:solidFill>
                  <a:schemeClr val="tx1"/>
                </a:solidFill>
                <a:latin typeface="+mn-lt"/>
                <a:ea typeface="+mn-ea"/>
                <a:cs typeface="+mn-cs"/>
              </a:rPr>
              <a:t>la date de paiement de l’impôt peut être repoussée (prolongation du délai). Des paiements échelonnés peuvent également être accordés.</a:t>
            </a:r>
          </a:p>
          <a:p>
            <a:pPr marL="171450" indent="-171450">
              <a:buFont typeface="Arial" panose="020B0604020202020204" pitchFamily="34" charset="0"/>
              <a:buChar char="•"/>
            </a:pPr>
            <a:r>
              <a:rPr lang="fr-FR" sz="1100" b="1" i="0" u="none" strike="noStrike" kern="1200" baseline="0" dirty="0">
                <a:solidFill>
                  <a:schemeClr val="tx1"/>
                </a:solidFill>
                <a:latin typeface="+mn-lt"/>
                <a:ea typeface="+mn-ea"/>
                <a:cs typeface="+mn-cs"/>
              </a:rPr>
              <a:t>Remise d’impôt: </a:t>
            </a:r>
            <a:r>
              <a:rPr lang="fr-FR" sz="1100" b="0" i="0" u="none" strike="noStrike" kern="1200" baseline="0" dirty="0">
                <a:solidFill>
                  <a:schemeClr val="tx1"/>
                </a:solidFill>
                <a:latin typeface="+mn-lt"/>
                <a:ea typeface="+mn-ea"/>
                <a:cs typeface="+mn-cs"/>
              </a:rPr>
              <a:t>si la/le contribuable se trouve dans une situation de dénuement, elle/il peut bénéficier d’une remise d’impôt partielle ou totale</a:t>
            </a:r>
            <a:r>
              <a:rPr lang="de-CH" sz="1100" b="0" i="0" u="none" strike="noStrike" kern="1200" baseline="0" dirty="0">
                <a:solidFill>
                  <a:schemeClr val="tx1"/>
                </a:solidFill>
                <a:latin typeface="+mn-lt"/>
                <a:ea typeface="+mn-ea"/>
                <a:cs typeface="+mn-cs"/>
              </a:rPr>
              <a:t>.</a:t>
            </a:r>
          </a:p>
          <a:p>
            <a:pPr marL="171450" indent="-171450">
              <a:buFont typeface="Arial" panose="020B0604020202020204" pitchFamily="34" charset="0"/>
              <a:buChar char="•"/>
            </a:pPr>
            <a:endParaRPr lang="de-CH" sz="1100" b="0" i="0" u="none" strike="noStrike" kern="1200" baseline="0" dirty="0">
              <a:solidFill>
                <a:schemeClr val="tx1"/>
              </a:solidFill>
              <a:latin typeface="+mn-lt"/>
              <a:ea typeface="+mn-ea"/>
              <a:cs typeface="+mn-cs"/>
            </a:endParaRPr>
          </a:p>
          <a:p>
            <a:r>
              <a:rPr lang="fr-FR" dirty="0"/>
              <a:t>La/le contribuable doit prouver sa situation de détresse financière (budgets mensuels, extraits</a:t>
            </a:r>
            <a:r>
              <a:rPr lang="fr-FR" baseline="0" dirty="0"/>
              <a:t> de compte,</a:t>
            </a:r>
            <a:r>
              <a:rPr lang="fr-FR" dirty="0"/>
              <a:t> etc.).</a:t>
            </a:r>
          </a:p>
          <a:p>
            <a:r>
              <a:rPr lang="fr-FR" dirty="0"/>
              <a:t>Les procédures de demande de facilités de paiement et de remise sont totalement indépendantes de la procédure de taxation. Quoi qu’il arrive, il faut donc toujours</a:t>
            </a:r>
            <a:r>
              <a:rPr lang="fr-FR" baseline="0" dirty="0"/>
              <a:t> suivre les règles de la procédure de taxation, car </a:t>
            </a:r>
            <a:r>
              <a:rPr lang="fr-FR" dirty="0"/>
              <a:t>une taxation entrée en force ne peut pas être «corrigée» par le biais</a:t>
            </a:r>
            <a:r>
              <a:rPr lang="fr-FR" baseline="0" dirty="0"/>
              <a:t> </a:t>
            </a:r>
            <a:r>
              <a:rPr lang="fr-FR" dirty="0"/>
              <a:t>d’une remise d’impôt.</a:t>
            </a:r>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57</a:t>
            </a:fld>
            <a:endParaRPr lang="de-CH" dirty="0"/>
          </a:p>
        </p:txBody>
      </p:sp>
    </p:spTree>
    <p:extLst>
      <p:ext uri="{BB962C8B-B14F-4D97-AF65-F5344CB8AC3E}">
        <p14:creationId xmlns:p14="http://schemas.microsoft.com/office/powerpoint/2010/main" val="4206947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CH" baseline="0"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5</a:t>
            </a:fld>
            <a:endParaRPr lang="de-CH" dirty="0"/>
          </a:p>
        </p:txBody>
      </p:sp>
    </p:spTree>
    <p:extLst>
      <p:ext uri="{BB962C8B-B14F-4D97-AF65-F5344CB8AC3E}">
        <p14:creationId xmlns:p14="http://schemas.microsoft.com/office/powerpoint/2010/main" val="1078690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fr-CH" b="1" u="sng" noProof="0" dirty="0"/>
              <a:t>Obligations</a:t>
            </a:r>
          </a:p>
          <a:p>
            <a:pPr marL="171450" indent="-171450">
              <a:buFont typeface="Arial" panose="020B0604020202020204" pitchFamily="34" charset="0"/>
              <a:buChar char="•"/>
            </a:pPr>
            <a:r>
              <a:rPr lang="fr-CH" b="1" noProof="0" dirty="0"/>
              <a:t>Remplir et déposer </a:t>
            </a:r>
            <a:r>
              <a:rPr lang="fr-CH" noProof="0" dirty="0"/>
              <a:t>la déclaration d’impôt dans</a:t>
            </a:r>
            <a:r>
              <a:rPr lang="fr-CH" baseline="0" noProof="0" dirty="0"/>
              <a:t> le délai imparti est l’une des obligations des contribuables. </a:t>
            </a:r>
          </a:p>
          <a:p>
            <a:pPr marL="628650" lvl="1" indent="-171450">
              <a:buFont typeface="Arial" panose="020B0604020202020204" pitchFamily="34" charset="0"/>
              <a:buChar char="•"/>
            </a:pPr>
            <a:r>
              <a:rPr lang="fr-CH" baseline="0" noProof="0" dirty="0"/>
              <a:t>Tu ne peux pas simplement ne rien </a:t>
            </a:r>
            <a:r>
              <a:rPr lang="fr-CH" b="0" u="none" baseline="0" noProof="0" dirty="0"/>
              <a:t>faire </a:t>
            </a:r>
            <a:r>
              <a:rPr lang="fr-CH" b="0" i="0" u="none" baseline="0" noProof="0" dirty="0">
                <a:solidFill>
                  <a:srgbClr val="FF0000"/>
                </a:solidFill>
              </a:rPr>
              <a:t>si tu ne reçois pas de déclaration d’impôt</a:t>
            </a:r>
            <a:r>
              <a:rPr lang="fr-CH" b="0" u="none" baseline="0" noProof="0" dirty="0">
                <a:solidFill>
                  <a:srgbClr val="FF0000"/>
                </a:solidFill>
              </a:rPr>
              <a:t>. </a:t>
            </a:r>
            <a:r>
              <a:rPr lang="fr-CH" b="0" u="none" baseline="0" noProof="0" dirty="0"/>
              <a:t>Si tu </a:t>
            </a:r>
            <a:r>
              <a:rPr lang="fr-CH" baseline="0" noProof="0" dirty="0"/>
              <a:t>attends qu’il y ait prescription, tu t’exposes au risque que les autorités fiscales te taxent d’office (par appréciation). La facture pourrait alors être plus élevée que le montant que tu aurais payé si tu avais rempli ta déclaration d’impôt.</a:t>
            </a:r>
          </a:p>
          <a:p>
            <a:pPr marL="628650" lvl="1" indent="-171450">
              <a:buFont typeface="Arial" panose="020B0604020202020204" pitchFamily="34" charset="0"/>
              <a:buChar char="•"/>
            </a:pPr>
            <a:r>
              <a:rPr lang="fr-CH" baseline="0" noProof="0" dirty="0"/>
              <a:t>En règle générale, tu reçois aussi une amende. </a:t>
            </a:r>
          </a:p>
          <a:p>
            <a:pPr marL="628650" lvl="1" indent="-171450">
              <a:buFont typeface="Arial" panose="020B0604020202020204" pitchFamily="34" charset="0"/>
              <a:buChar char="•"/>
            </a:pPr>
            <a:r>
              <a:rPr lang="fr-CH" baseline="0" noProof="0" dirty="0"/>
              <a:t>Si la taxation est trop faible par rapport au revenu réel, il est également obligatoire de le déclarer à l’Intendance des impôts.</a:t>
            </a:r>
          </a:p>
          <a:p>
            <a:pPr marL="171450" lvl="0" indent="-171450">
              <a:buFont typeface="Arial" panose="020B0604020202020204" pitchFamily="34" charset="0"/>
              <a:buChar char="•"/>
            </a:pPr>
            <a:r>
              <a:rPr lang="fr-CH" baseline="0" noProof="0" dirty="0"/>
              <a:t>Les données et les documents doivent être </a:t>
            </a:r>
            <a:r>
              <a:rPr lang="fr-CH" b="1" baseline="0" noProof="0" dirty="0"/>
              <a:t>complets et conformes à la vérité</a:t>
            </a:r>
            <a:r>
              <a:rPr lang="fr-CH" b="0" baseline="0" noProof="0" dirty="0"/>
              <a:t>.</a:t>
            </a:r>
          </a:p>
          <a:p>
            <a:pPr marL="171450" lvl="0" indent="-171450">
              <a:buFont typeface="Arial" panose="020B0604020202020204" pitchFamily="34" charset="0"/>
              <a:buChar char="•"/>
            </a:pPr>
            <a:r>
              <a:rPr lang="fr-CH" baseline="0" noProof="0" dirty="0"/>
              <a:t>Les personnes salariées doivent joindre leur </a:t>
            </a:r>
            <a:r>
              <a:rPr lang="fr-CH" b="1" baseline="0" noProof="0" dirty="0"/>
              <a:t>certificat de salaire</a:t>
            </a:r>
            <a:r>
              <a:rPr lang="fr-CH" baseline="0" noProof="0" dirty="0"/>
              <a:t>.</a:t>
            </a:r>
          </a:p>
          <a:p>
            <a:pPr marL="171450" lvl="0" indent="-171450">
              <a:buFont typeface="Arial" panose="020B0604020202020204" pitchFamily="34" charset="0"/>
              <a:buChar char="•"/>
            </a:pPr>
            <a:r>
              <a:rPr lang="fr-CH" baseline="0" noProof="0" dirty="0"/>
              <a:t>Tu as l’obligation de répondre aux autorités fiscales si elles te demandent des renseignements.</a:t>
            </a:r>
          </a:p>
          <a:p>
            <a:pPr marL="171450" lvl="0" indent="-171450">
              <a:buFont typeface="Arial" panose="020B0604020202020204" pitchFamily="34" charset="0"/>
              <a:buChar char="•"/>
            </a:pPr>
            <a:r>
              <a:rPr lang="fr-CH" baseline="0" noProof="0" dirty="0"/>
              <a:t>Obligation de payer: si tu ne paies pas après sommation, dans le délai supplémentaire accordé, tu t’exposes à l’ouverture </a:t>
            </a:r>
            <a:r>
              <a:rPr lang="fr-FR" baseline="0" dirty="0"/>
              <a:t>d’une procédure de poursuite et tu devras payer des intérêts moratoires.</a:t>
            </a:r>
            <a:endParaRPr lang="de-CH" baseline="0"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6</a:t>
            </a:fld>
            <a:endParaRPr lang="de-CH" dirty="0"/>
          </a:p>
        </p:txBody>
      </p:sp>
    </p:spTree>
    <p:extLst>
      <p:ext uri="{BB962C8B-B14F-4D97-AF65-F5344CB8AC3E}">
        <p14:creationId xmlns:p14="http://schemas.microsoft.com/office/powerpoint/2010/main" val="1448291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7</a:t>
            </a:fld>
            <a:endParaRPr lang="de-CH" dirty="0"/>
          </a:p>
        </p:txBody>
      </p:sp>
    </p:spTree>
    <p:extLst>
      <p:ext uri="{BB962C8B-B14F-4D97-AF65-F5344CB8AC3E}">
        <p14:creationId xmlns:p14="http://schemas.microsoft.com/office/powerpoint/2010/main" val="444208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sz="1100" dirty="0"/>
              <a:t>Tous les contribuables </a:t>
            </a:r>
            <a:r>
              <a:rPr lang="fr-FR" sz="1100" b="1" dirty="0"/>
              <a:t>doivent remplir une déclaration d’impôt</a:t>
            </a:r>
            <a:r>
              <a:rPr lang="fr-FR" sz="1100" dirty="0"/>
              <a:t>, même s’ils n’ont ni revenu ni fortune, et que le montant de l’impôt est nul.</a:t>
            </a:r>
          </a:p>
          <a:p>
            <a:pPr marL="171450" indent="-171450">
              <a:buFont typeface="Arial" panose="020B0604020202020204" pitchFamily="34" charset="0"/>
              <a:buChar char="•"/>
            </a:pPr>
            <a:r>
              <a:rPr lang="fr-FR" sz="1100" dirty="0"/>
              <a:t>Les parents déclarent les</a:t>
            </a:r>
            <a:r>
              <a:rPr lang="fr-FR" sz="1100" baseline="0" dirty="0"/>
              <a:t> revenus et la fortune des enfants mineurs dans leur propre déclaration d’impôt. </a:t>
            </a:r>
            <a:r>
              <a:rPr lang="fr-FR" sz="1100" dirty="0"/>
              <a:t>En revanche, les mineurs sont soumis de manière autonome à l’impôt sur les revenus de</a:t>
            </a:r>
            <a:r>
              <a:rPr lang="fr-FR" sz="1100" baseline="0" dirty="0"/>
              <a:t> leur activité professionnelle</a:t>
            </a:r>
            <a:r>
              <a:rPr lang="fr-FR" sz="1100" dirty="0"/>
              <a:t>. </a:t>
            </a:r>
          </a:p>
          <a:p>
            <a:pPr marL="171450" indent="-171450">
              <a:buFont typeface="Arial" panose="020B0604020202020204" pitchFamily="34" charset="0"/>
              <a:buChar char="•"/>
            </a:pPr>
            <a:r>
              <a:rPr lang="fr-FR" sz="1100" dirty="0"/>
              <a:t>Étant donné que les revenus du travail des mineurs sont régulièrement si faibles qu’aucun impôt n’en résulte, l’âge auquel ils doivent remplir leur déclaration d’impôt a été porté à 18 ans à</a:t>
            </a:r>
            <a:r>
              <a:rPr lang="fr-FR" sz="1100" baseline="0" dirty="0"/>
              <a:t> compter de </a:t>
            </a:r>
            <a:r>
              <a:rPr lang="fr-FR" sz="1100" dirty="0"/>
              <a:t>l’année fiscale 2020.</a:t>
            </a:r>
            <a:endParaRPr lang="de-CH" sz="1100"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9</a:t>
            </a:fld>
            <a:endParaRPr lang="de-CH" dirty="0"/>
          </a:p>
        </p:txBody>
      </p:sp>
    </p:spTree>
    <p:extLst>
      <p:ext uri="{BB962C8B-B14F-4D97-AF65-F5344CB8AC3E}">
        <p14:creationId xmlns:p14="http://schemas.microsoft.com/office/powerpoint/2010/main" val="431822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1100" b="0" i="0" u="none" strike="noStrike" kern="1200" baseline="0" dirty="0">
                <a:solidFill>
                  <a:schemeClr val="tx1"/>
                </a:solidFill>
                <a:latin typeface="+mn-lt"/>
                <a:ea typeface="+mn-ea"/>
                <a:cs typeface="+mn-cs"/>
              </a:rPr>
              <a:t>Dans le canton de Berne, la déclaration d’impôt peut être remplie et déposée en ligne</a:t>
            </a:r>
            <a:r>
              <a:rPr lang="de-CH" sz="1100" b="0" i="0" u="none" strike="noStrike" kern="1200" baseline="0" dirty="0">
                <a:solidFill>
                  <a:schemeClr val="tx1"/>
                </a:solidFill>
                <a:latin typeface="+mn-lt"/>
                <a:ea typeface="+mn-ea"/>
                <a:cs typeface="+mn-cs"/>
              </a:rPr>
              <a:t>.</a:t>
            </a:r>
          </a:p>
        </p:txBody>
      </p:sp>
      <p:sp>
        <p:nvSpPr>
          <p:cNvPr id="4" name="Foliennummernplatzhalter 3"/>
          <p:cNvSpPr>
            <a:spLocks noGrp="1"/>
          </p:cNvSpPr>
          <p:nvPr>
            <p:ph type="sldNum" sz="quarter" idx="10"/>
          </p:nvPr>
        </p:nvSpPr>
        <p:spPr/>
        <p:txBody>
          <a:bodyPr/>
          <a:lstStyle/>
          <a:p>
            <a:fld id="{83C81C81-E364-4366-A610-2DB15FF98538}" type="slidenum">
              <a:rPr lang="de-CH" smtClean="0"/>
              <a:pPr/>
              <a:t>10</a:t>
            </a:fld>
            <a:endParaRPr lang="de-CH" dirty="0"/>
          </a:p>
        </p:txBody>
      </p:sp>
    </p:spTree>
    <p:extLst>
      <p:ext uri="{BB962C8B-B14F-4D97-AF65-F5344CB8AC3E}">
        <p14:creationId xmlns:p14="http://schemas.microsoft.com/office/powerpoint/2010/main" val="1351204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11</a:t>
            </a:fld>
            <a:endParaRPr lang="de-CH" dirty="0"/>
          </a:p>
        </p:txBody>
      </p:sp>
    </p:spTree>
    <p:extLst>
      <p:ext uri="{BB962C8B-B14F-4D97-AF65-F5344CB8AC3E}">
        <p14:creationId xmlns:p14="http://schemas.microsoft.com/office/powerpoint/2010/main" val="1797180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32856"/>
            <a:ext cx="8496300" cy="1558082"/>
          </a:xfrm>
        </p:spPr>
        <p:txBody>
          <a:bodyPr anchor="b"/>
          <a:lstStyle>
            <a:lvl1pPr algn="l">
              <a:lnSpc>
                <a:spcPct val="105000"/>
              </a:lnSpc>
              <a:defRPr sz="5100" baseline="0"/>
            </a:lvl1pPr>
          </a:lstStyle>
          <a:p>
            <a:r>
              <a:rPr lang="fr-FR" noProof="0" dirty="0"/>
              <a:t>Titre sans image (2 lignes max.)</a:t>
            </a:r>
          </a:p>
        </p:txBody>
      </p:sp>
      <p:sp>
        <p:nvSpPr>
          <p:cNvPr id="3" name="Untertitel 2"/>
          <p:cNvSpPr>
            <a:spLocks noGrp="1"/>
          </p:cNvSpPr>
          <p:nvPr>
            <p:ph type="subTitle" idx="1" hasCustomPrompt="1"/>
          </p:nvPr>
        </p:nvSpPr>
        <p:spPr>
          <a:xfrm>
            <a:off x="839788" y="3757613"/>
            <a:ext cx="8496300" cy="1500187"/>
          </a:xfrm>
        </p:spPr>
        <p:txBody>
          <a:bodyPr/>
          <a:lstStyle>
            <a:lvl1pPr marL="0" indent="0" algn="l">
              <a:buNone/>
              <a:defRPr sz="5100">
                <a:solidFill>
                  <a:srgbClr val="9999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dirty="0"/>
              <a:t>Sous-titre</a:t>
            </a:r>
          </a:p>
        </p:txBody>
      </p:sp>
      <p:sp>
        <p:nvSpPr>
          <p:cNvPr id="5" name="Textplatzhalter 4">
            <a:extLst>
              <a:ext uri="{FF2B5EF4-FFF2-40B4-BE49-F238E27FC236}">
                <a16:creationId xmlns:a16="http://schemas.microsoft.com/office/drawing/2014/main" id="{03DC6B3D-051C-4BB5-9F4B-3A2474AD9302}"/>
              </a:ext>
            </a:extLst>
          </p:cNvPr>
          <p:cNvSpPr>
            <a:spLocks noGrp="1"/>
          </p:cNvSpPr>
          <p:nvPr>
            <p:ph type="body" sz="quarter" idx="13" hasCustomPrompt="1"/>
          </p:nvPr>
        </p:nvSpPr>
        <p:spPr>
          <a:xfrm>
            <a:off x="839788" y="1881188"/>
            <a:ext cx="5256212" cy="252412"/>
          </a:xfrm>
        </p:spPr>
        <p:txBody>
          <a:bodyPr lIns="18000"/>
          <a:lstStyle>
            <a:lvl1pPr>
              <a:defRPr sz="1300" b="1" spc="-20" baseline="0">
                <a:solidFill>
                  <a:srgbClr val="EA161F"/>
                </a:solidFill>
                <a:latin typeface="Arial" panose="020B0604020202020204" pitchFamily="34" charset="0"/>
                <a:cs typeface="Arial" panose="020B0604020202020204" pitchFamily="34" charset="0"/>
              </a:defRPr>
            </a:lvl1pPr>
          </a:lstStyle>
          <a:p>
            <a:r>
              <a:rPr lang="fr-FR" noProof="0" dirty="0"/>
              <a:t>Emplacement pour éventuel intitulé d’une rubrique (PP, PM, IS…)</a:t>
            </a:r>
          </a:p>
        </p:txBody>
      </p:sp>
    </p:spTree>
    <p:extLst>
      <p:ext uri="{BB962C8B-B14F-4D97-AF65-F5344CB8AC3E}">
        <p14:creationId xmlns:p14="http://schemas.microsoft.com/office/powerpoint/2010/main" val="1338539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Inhalt und Bild link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fr-FR" noProof="0" dirty="0"/>
              <a:t>Ajouter un titre</a:t>
            </a:r>
          </a:p>
        </p:txBody>
      </p:sp>
      <p:sp>
        <p:nvSpPr>
          <p:cNvPr id="14" name="Bildplatzhalter 4">
            <a:extLst>
              <a:ext uri="{FF2B5EF4-FFF2-40B4-BE49-F238E27FC236}">
                <a16:creationId xmlns:a16="http://schemas.microsoft.com/office/drawing/2014/main" id="{B7494CC6-D926-49A7-9F3F-4C583660BC8C}"/>
              </a:ext>
            </a:extLst>
          </p:cNvPr>
          <p:cNvSpPr>
            <a:spLocks noGrp="1"/>
          </p:cNvSpPr>
          <p:nvPr>
            <p:ph type="pic" sz="quarter" idx="15" hasCustomPrompt="1"/>
          </p:nvPr>
        </p:nvSpPr>
        <p:spPr>
          <a:xfrm>
            <a:off x="839788" y="1916831"/>
            <a:ext cx="5329808" cy="4507035"/>
          </a:xfrm>
          <a:pattFill prst="lgCheck">
            <a:fgClr>
              <a:schemeClr val="bg1">
                <a:lumMod val="85000"/>
              </a:schemeClr>
            </a:fgClr>
            <a:bgClr>
              <a:schemeClr val="bg1"/>
            </a:bgClr>
          </a:pattFill>
        </p:spPr>
        <p:txBody>
          <a:bodyPr tIns="720000" anchor="ctr"/>
          <a:lstStyle>
            <a:lvl1pPr algn="ctr">
              <a:defRPr sz="1200"/>
            </a:lvl1pPr>
          </a:lstStyle>
          <a:p>
            <a:r>
              <a:rPr lang="fr-FR" noProof="0" dirty="0"/>
              <a:t>Insérer une image en cliquant sur le symbole</a:t>
            </a:r>
          </a:p>
        </p:txBody>
      </p:sp>
      <p:sp>
        <p:nvSpPr>
          <p:cNvPr id="11" name="Inhaltsplatzhalter 3">
            <a:extLst>
              <a:ext uri="{FF2B5EF4-FFF2-40B4-BE49-F238E27FC236}">
                <a16:creationId xmlns:a16="http://schemas.microsoft.com/office/drawing/2014/main" id="{FFF4BFA1-D66B-4323-A031-D7779026D276}"/>
              </a:ext>
            </a:extLst>
          </p:cNvPr>
          <p:cNvSpPr>
            <a:spLocks noGrp="1"/>
          </p:cNvSpPr>
          <p:nvPr>
            <p:ph sz="half" idx="2" hasCustomPrompt="1"/>
          </p:nvPr>
        </p:nvSpPr>
        <p:spPr>
          <a:xfrm>
            <a:off x="6493097" y="1852612"/>
            <a:ext cx="5331600" cy="4672799"/>
          </a:xfrm>
        </p:spPr>
        <p:txBody>
          <a:bodyPr/>
          <a:lstStyle>
            <a:lvl1pPr>
              <a:defRPr/>
            </a:lvl1pPr>
          </a:lstStyle>
          <a:p>
            <a:pPr lvl="0"/>
            <a:r>
              <a:rPr lang="fr-FR" noProof="0" dirty="0"/>
              <a:t>Ajouter du texte &gt; Ajouter une liste à puces avec la fonction «Augmenter le niveau de liste».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a:p>
            <a:pPr lvl="0"/>
            <a:endParaRPr lang="fr-FR" noProof="0" dirty="0"/>
          </a:p>
        </p:txBody>
      </p:sp>
    </p:spTree>
    <p:extLst>
      <p:ext uri="{BB962C8B-B14F-4D97-AF65-F5344CB8AC3E}">
        <p14:creationId xmlns:p14="http://schemas.microsoft.com/office/powerpoint/2010/main" val="300203923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fr-FR" noProof="0" dirty="0"/>
              <a:t>Ajouter un titre</a:t>
            </a:r>
          </a:p>
        </p:txBody>
      </p:sp>
      <p:sp>
        <p:nvSpPr>
          <p:cNvPr id="10" name="Bildplatzhalter 4">
            <a:extLst>
              <a:ext uri="{FF2B5EF4-FFF2-40B4-BE49-F238E27FC236}">
                <a16:creationId xmlns:a16="http://schemas.microsoft.com/office/drawing/2014/main" id="{A79F27DF-F3EE-4D6E-866F-A71D2FB41AF5}"/>
              </a:ext>
            </a:extLst>
          </p:cNvPr>
          <p:cNvSpPr>
            <a:spLocks noGrp="1"/>
          </p:cNvSpPr>
          <p:nvPr>
            <p:ph type="pic" sz="quarter" idx="15" hasCustomPrompt="1"/>
          </p:nvPr>
        </p:nvSpPr>
        <p:spPr>
          <a:xfrm>
            <a:off x="839787" y="1916831"/>
            <a:ext cx="10982325" cy="4507035"/>
          </a:xfrm>
          <a:pattFill prst="lgCheck">
            <a:fgClr>
              <a:schemeClr val="bg1">
                <a:lumMod val="85000"/>
              </a:schemeClr>
            </a:fgClr>
            <a:bgClr>
              <a:schemeClr val="bg1"/>
            </a:bgClr>
          </a:pattFill>
        </p:spPr>
        <p:txBody>
          <a:bodyPr tIns="720000" anchor="ctr"/>
          <a:lstStyle>
            <a:lvl1pPr algn="ctr">
              <a:defRPr sz="1200"/>
            </a:lvl1pPr>
          </a:lstStyle>
          <a:p>
            <a:r>
              <a:rPr lang="fr-FR" noProof="0" dirty="0"/>
              <a:t>Insérer une image en cliquant sur le symbole</a:t>
            </a:r>
          </a:p>
        </p:txBody>
      </p:sp>
    </p:spTree>
    <p:extLst>
      <p:ext uri="{BB962C8B-B14F-4D97-AF65-F5344CB8AC3E}">
        <p14:creationId xmlns:p14="http://schemas.microsoft.com/office/powerpoint/2010/main" val="2451753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fr-FR" noProof="0" dirty="0"/>
              <a:t>Ajouter un titre</a:t>
            </a:r>
          </a:p>
        </p:txBody>
      </p:sp>
    </p:spTree>
    <p:extLst>
      <p:ext uri="{BB962C8B-B14F-4D97-AF65-F5344CB8AC3E}">
        <p14:creationId xmlns:p14="http://schemas.microsoft.com/office/powerpoint/2010/main" val="3837984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44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titel Weis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7" y="2132855"/>
            <a:ext cx="10982325" cy="2736305"/>
          </a:xfrm>
        </p:spPr>
        <p:txBody>
          <a:bodyPr anchor="t" anchorCtr="0"/>
          <a:lstStyle>
            <a:lvl1pPr algn="l">
              <a:lnSpc>
                <a:spcPct val="105000"/>
              </a:lnSpc>
              <a:defRPr sz="5100"/>
            </a:lvl1pPr>
          </a:lstStyle>
          <a:p>
            <a:r>
              <a:rPr lang="fr-FR" noProof="0" dirty="0"/>
              <a:t>Ajouter le titre du chapitre</a:t>
            </a:r>
          </a:p>
        </p:txBody>
      </p:sp>
    </p:spTree>
    <p:extLst>
      <p:ext uri="{BB962C8B-B14F-4D97-AF65-F5344CB8AC3E}">
        <p14:creationId xmlns:p14="http://schemas.microsoft.com/office/powerpoint/2010/main" val="2030090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fr-FR" noProof="0" dirty="0"/>
              <a:t>Ajouter le titre</a:t>
            </a:r>
          </a:p>
        </p:txBody>
      </p:sp>
      <p:sp>
        <p:nvSpPr>
          <p:cNvPr id="6" name="Textplatzhalter 2"/>
          <p:cNvSpPr>
            <a:spLocks noGrp="1"/>
          </p:cNvSpPr>
          <p:nvPr>
            <p:ph idx="1"/>
          </p:nvPr>
        </p:nvSpPr>
        <p:spPr>
          <a:xfrm>
            <a:off x="838200" y="1852613"/>
            <a:ext cx="10983913" cy="4672731"/>
          </a:xfrm>
          <a:prstGeom prst="rect">
            <a:avLst/>
          </a:prstGeom>
        </p:spPr>
        <p:txBody>
          <a:bodyPr vert="horz" lIns="0" tIns="0" rIns="0" bIns="0" rtlCol="0">
            <a:noAutofit/>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fr-FR" noProof="0" dirty="0"/>
          </a:p>
        </p:txBody>
      </p:sp>
    </p:spTree>
    <p:extLst>
      <p:ext uri="{BB962C8B-B14F-4D97-AF65-F5344CB8AC3E}">
        <p14:creationId xmlns:p14="http://schemas.microsoft.com/office/powerpoint/2010/main" val="479570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fr-FR" noProof="0" dirty="0"/>
              <a:t>Ajouter le titre</a:t>
            </a:r>
          </a:p>
        </p:txBody>
      </p:sp>
      <p:sp>
        <p:nvSpPr>
          <p:cNvPr id="11" name="Textplatzhalter 2"/>
          <p:cNvSpPr>
            <a:spLocks noGrp="1"/>
          </p:cNvSpPr>
          <p:nvPr>
            <p:ph idx="1" hasCustomPrompt="1"/>
          </p:nvPr>
        </p:nvSpPr>
        <p:spPr>
          <a:xfrm>
            <a:off x="838200" y="1852613"/>
            <a:ext cx="10983913" cy="4672731"/>
          </a:xfrm>
          <a:prstGeom prst="rect">
            <a:avLst/>
          </a:prstGeom>
        </p:spPr>
        <p:txBody>
          <a:bodyPr vert="horz" lIns="0" tIns="0" rIns="0" bIns="0" rtlCol="0">
            <a:noAutofit/>
          </a:bodyPr>
          <a:lstStyle>
            <a:lvl1pPr>
              <a:defRPr/>
            </a:lvl1pPr>
          </a:lstStyle>
          <a:p>
            <a:pPr lvl="0"/>
            <a:r>
              <a:rPr lang="fr-FR" noProof="0" dirty="0"/>
              <a:t>Ajouter du texte &gt; Ajouter une liste à puces avec l</a:t>
            </a:r>
            <a:r>
              <a:rPr lang="fr-FR" dirty="0"/>
              <a:t>a fonction</a:t>
            </a:r>
            <a:r>
              <a:rPr lang="fr-FR" noProof="0" dirty="0"/>
              <a:t> «Augmenter le niveau de liste».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Tree>
    <p:extLst>
      <p:ext uri="{BB962C8B-B14F-4D97-AF65-F5344CB8AC3E}">
        <p14:creationId xmlns:p14="http://schemas.microsoft.com/office/powerpoint/2010/main" val="4164925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Nummerieru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fr-FR" dirty="0"/>
              <a:t>Ajouter le titre</a:t>
            </a:r>
          </a:p>
        </p:txBody>
      </p:sp>
      <p:sp>
        <p:nvSpPr>
          <p:cNvPr id="3" name="Inhaltsplatzhalter 2"/>
          <p:cNvSpPr>
            <a:spLocks noGrp="1"/>
          </p:cNvSpPr>
          <p:nvPr>
            <p:ph idx="1" hasCustomPrompt="1"/>
          </p:nvPr>
        </p:nvSpPr>
        <p:spPr/>
        <p:txBody>
          <a:bodyPr/>
          <a:lstStyle>
            <a:lvl1pPr>
              <a:defRPr/>
            </a:lvl1pPr>
            <a:lvl2pPr marL="514350" indent="-514350">
              <a:buFont typeface="+mj-lt"/>
              <a:buAutoNum type="arabicPeriod"/>
              <a:defRPr/>
            </a:lvl2pPr>
            <a:lvl3pPr marL="895350" indent="-358775">
              <a:defRPr/>
            </a:lvl3pPr>
            <a:lvl4pPr marL="1254125" indent="-358775">
              <a:defRPr/>
            </a:lvl4pPr>
            <a:lvl5pPr marL="1611313" indent="-357188">
              <a:defRPr/>
            </a:lvl5pPr>
          </a:lstStyle>
          <a:p>
            <a:pPr lvl="0"/>
            <a:r>
              <a:rPr lang="fr-FR" dirty="0"/>
              <a:t>Ajouter du texte &gt; Ajouter une numérotation avec la fonction «Augmenter le niveau de liste».</a:t>
            </a:r>
          </a:p>
          <a:p>
            <a:pPr lvl="1"/>
            <a:r>
              <a:rPr lang="fr-FR" dirty="0"/>
              <a:t>Premier niveau</a:t>
            </a:r>
            <a:endParaRPr lang="fr-FR" noProof="0" dirty="0"/>
          </a:p>
          <a:p>
            <a:pPr lvl="2"/>
            <a:r>
              <a:rPr lang="fr-FR" dirty="0"/>
              <a:t>Deuxième niveau</a:t>
            </a:r>
          </a:p>
          <a:p>
            <a:pPr lvl="3"/>
            <a:r>
              <a:rPr lang="fr-FR" dirty="0"/>
              <a:t>Troisième niveau</a:t>
            </a:r>
          </a:p>
          <a:p>
            <a:pPr lvl="4"/>
            <a:r>
              <a:rPr lang="fr-FR" dirty="0"/>
              <a:t>Quatrième niveau</a:t>
            </a:r>
          </a:p>
        </p:txBody>
      </p:sp>
    </p:spTree>
    <p:extLst>
      <p:ext uri="{BB962C8B-B14F-4D97-AF65-F5344CB8AC3E}">
        <p14:creationId xmlns:p14="http://schemas.microsoft.com/office/powerpoint/2010/main" val="2881717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200" y="1071564"/>
            <a:ext cx="10983913" cy="541354"/>
          </a:xfrm>
        </p:spPr>
        <p:txBody>
          <a:bodyPr/>
          <a:lstStyle>
            <a:lvl1pPr>
              <a:defRPr/>
            </a:lvl1pPr>
          </a:lstStyle>
          <a:p>
            <a:r>
              <a:rPr lang="fr-FR" noProof="0" dirty="0"/>
              <a:t>Ajouter le titre</a:t>
            </a:r>
          </a:p>
        </p:txBody>
      </p:sp>
      <p:sp>
        <p:nvSpPr>
          <p:cNvPr id="3" name="Inhaltsplatzhalter 2"/>
          <p:cNvSpPr>
            <a:spLocks noGrp="1"/>
          </p:cNvSpPr>
          <p:nvPr>
            <p:ph idx="1" hasCustomPrompt="1"/>
          </p:nvPr>
        </p:nvSpPr>
        <p:spPr>
          <a:xfrm>
            <a:off x="838200" y="2420888"/>
            <a:ext cx="10983913" cy="4104456"/>
          </a:xfrm>
        </p:spPr>
        <p:txBody>
          <a:bodyPr/>
          <a:lstStyle>
            <a:lvl1pPr>
              <a:defRPr/>
            </a:lvl1pPr>
            <a:lvl3pPr marL="715963" indent="-358775">
              <a:tabLst/>
              <a:defRPr/>
            </a:lvl3pPr>
            <a:lvl5pPr marL="1436688" indent="-357188">
              <a:defRPr/>
            </a:lvl5pPr>
          </a:lstStyle>
          <a:p>
            <a:pPr lvl="0"/>
            <a:r>
              <a:rPr lang="fr-FR" noProof="0" dirty="0"/>
              <a:t>Ajouter du texte &gt; Ajouter une liste à puces avec la fonction «Augmenter le niveau de liste».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9" name="Foliennummernplatzhalter 8"/>
          <p:cNvSpPr>
            <a:spLocks noGrp="1"/>
          </p:cNvSpPr>
          <p:nvPr>
            <p:ph type="sldNum" sz="quarter" idx="12"/>
          </p:nvPr>
        </p:nvSpPr>
        <p:spPr>
          <a:xfrm>
            <a:off x="11496600" y="297072"/>
            <a:ext cx="321625" cy="108000"/>
          </a:xfrm>
          <a:prstGeom prst="rect">
            <a:avLst/>
          </a:prstGeom>
        </p:spPr>
        <p:txBody>
          <a:bodyPr/>
          <a:lstStyle/>
          <a:p>
            <a:fld id="{442AD375-037F-43D0-B059-5172DA06796A}" type="slidenum">
              <a:rPr lang="de-CH" smtClean="0"/>
              <a:pPr/>
              <a:t>‹Nr.›</a:t>
            </a:fld>
            <a:endParaRPr lang="de-CH" dirty="0"/>
          </a:p>
        </p:txBody>
      </p:sp>
      <p:sp>
        <p:nvSpPr>
          <p:cNvPr id="5" name="Textplatzhalter 4">
            <a:extLst>
              <a:ext uri="{FF2B5EF4-FFF2-40B4-BE49-F238E27FC236}">
                <a16:creationId xmlns:a16="http://schemas.microsoft.com/office/drawing/2014/main" id="{1FE9C7B8-7467-451B-8352-4E9C0C569F88}"/>
              </a:ext>
            </a:extLst>
          </p:cNvPr>
          <p:cNvSpPr>
            <a:spLocks noGrp="1"/>
          </p:cNvSpPr>
          <p:nvPr>
            <p:ph type="body" sz="quarter" idx="13" hasCustomPrompt="1"/>
          </p:nvPr>
        </p:nvSpPr>
        <p:spPr>
          <a:xfrm>
            <a:off x="838200" y="1630018"/>
            <a:ext cx="10983913" cy="556592"/>
          </a:xfrm>
        </p:spPr>
        <p:txBody>
          <a:bodyPr/>
          <a:lstStyle>
            <a:lvl1pPr>
              <a:defRPr sz="3400">
                <a:solidFill>
                  <a:srgbClr val="999999"/>
                </a:solidFill>
              </a:defRPr>
            </a:lvl1pPr>
          </a:lstStyle>
          <a:p>
            <a:pPr lvl="0"/>
            <a:r>
              <a:rPr lang="fr-FR" noProof="0" dirty="0"/>
              <a:t>Sous-titre</a:t>
            </a:r>
          </a:p>
        </p:txBody>
      </p:sp>
      <p:sp>
        <p:nvSpPr>
          <p:cNvPr id="8" name="Fußzeilenplatzhalter 8"/>
          <p:cNvSpPr>
            <a:spLocks noGrp="1"/>
          </p:cNvSpPr>
          <p:nvPr>
            <p:ph type="ftr" sz="quarter" idx="11"/>
          </p:nvPr>
        </p:nvSpPr>
        <p:spPr>
          <a:xfrm>
            <a:off x="9336360" y="297071"/>
            <a:ext cx="2088232" cy="124409"/>
          </a:xfrm>
          <a:prstGeom prst="rect">
            <a:avLst/>
          </a:prstGeom>
        </p:spPr>
        <p:txBody>
          <a:bodyPr/>
          <a:lstStyle>
            <a:lvl1pPr>
              <a:defRPr>
                <a:solidFill>
                  <a:schemeClr val="tx1"/>
                </a:solidFill>
              </a:defRPr>
            </a:lvl1pPr>
          </a:lstStyle>
          <a:p>
            <a:fld id="{C299FF53-68BE-4A91-96D3-1DEDE17979B9}" type="datetime4">
              <a:rPr lang="fr-CH" smtClean="0"/>
              <a:pPr/>
              <a:t>10 mars 2025</a:t>
            </a:fld>
            <a:endParaRPr lang="de-CH" dirty="0"/>
          </a:p>
        </p:txBody>
      </p:sp>
    </p:spTree>
    <p:extLst>
      <p:ext uri="{BB962C8B-B14F-4D97-AF65-F5344CB8AC3E}">
        <p14:creationId xmlns:p14="http://schemas.microsoft.com/office/powerpoint/2010/main" val="1874466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tertitel und Inhalt/Nummerier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200" y="1071564"/>
            <a:ext cx="10983913" cy="541354"/>
          </a:xfrm>
        </p:spPr>
        <p:txBody>
          <a:bodyPr/>
          <a:lstStyle>
            <a:lvl1pPr>
              <a:defRPr/>
            </a:lvl1pPr>
          </a:lstStyle>
          <a:p>
            <a:r>
              <a:rPr lang="fr-FR" dirty="0"/>
              <a:t>Ajouter le titre</a:t>
            </a:r>
          </a:p>
        </p:txBody>
      </p:sp>
      <p:sp>
        <p:nvSpPr>
          <p:cNvPr id="5" name="Textplatzhalter 4">
            <a:extLst>
              <a:ext uri="{FF2B5EF4-FFF2-40B4-BE49-F238E27FC236}">
                <a16:creationId xmlns:a16="http://schemas.microsoft.com/office/drawing/2014/main" id="{1FE9C7B8-7467-451B-8352-4E9C0C569F88}"/>
              </a:ext>
            </a:extLst>
          </p:cNvPr>
          <p:cNvSpPr>
            <a:spLocks noGrp="1"/>
          </p:cNvSpPr>
          <p:nvPr>
            <p:ph type="body" sz="quarter" idx="13" hasCustomPrompt="1"/>
          </p:nvPr>
        </p:nvSpPr>
        <p:spPr>
          <a:xfrm>
            <a:off x="838200" y="1630018"/>
            <a:ext cx="10983913" cy="556592"/>
          </a:xfrm>
        </p:spPr>
        <p:txBody>
          <a:bodyPr/>
          <a:lstStyle>
            <a:lvl1pPr>
              <a:defRPr sz="3400">
                <a:solidFill>
                  <a:srgbClr val="999999"/>
                </a:solidFill>
              </a:defRPr>
            </a:lvl1pPr>
          </a:lstStyle>
          <a:p>
            <a:pPr lvl="0"/>
            <a:r>
              <a:rPr lang="fr-FR" dirty="0"/>
              <a:t>Sous-titre</a:t>
            </a:r>
          </a:p>
        </p:txBody>
      </p:sp>
      <p:sp>
        <p:nvSpPr>
          <p:cNvPr id="7" name="Inhaltsplatzhalter 2"/>
          <p:cNvSpPr>
            <a:spLocks noGrp="1"/>
          </p:cNvSpPr>
          <p:nvPr>
            <p:ph idx="1" hasCustomPrompt="1"/>
          </p:nvPr>
        </p:nvSpPr>
        <p:spPr>
          <a:xfrm>
            <a:off x="838800" y="2420888"/>
            <a:ext cx="10983913" cy="4104456"/>
          </a:xfrm>
        </p:spPr>
        <p:txBody>
          <a:bodyPr/>
          <a:lstStyle>
            <a:lvl1pPr>
              <a:defRPr/>
            </a:lvl1pPr>
            <a:lvl2pPr marL="514350" indent="-514350">
              <a:buFont typeface="+mj-lt"/>
              <a:buAutoNum type="arabicPeriod"/>
              <a:defRPr/>
            </a:lvl2pPr>
            <a:lvl3pPr marL="895350" indent="-358775">
              <a:defRPr/>
            </a:lvl3pPr>
            <a:lvl4pPr marL="1254125" indent="-358775">
              <a:defRPr/>
            </a:lvl4pPr>
            <a:lvl5pPr marL="1611313" indent="-357188">
              <a:defRPr/>
            </a:lvl5pPr>
          </a:lstStyle>
          <a:p>
            <a:pPr lvl="0"/>
            <a:r>
              <a:rPr lang="fr-FR" dirty="0"/>
              <a:t>Ajouter du texte &gt; Ajouter une numérotation avec la fonction «Augmenter le niveau de liste».</a:t>
            </a:r>
          </a:p>
          <a:p>
            <a:pPr lvl="1"/>
            <a:r>
              <a:rPr lang="fr-FR" dirty="0"/>
              <a:t>Premier niveau</a:t>
            </a:r>
            <a:endParaRPr lang="fr-FR" noProof="0" dirty="0"/>
          </a:p>
          <a:p>
            <a:pPr lvl="2"/>
            <a:r>
              <a:rPr lang="fr-FR" dirty="0"/>
              <a:t>Deuxième niveau</a:t>
            </a:r>
          </a:p>
          <a:p>
            <a:pPr lvl="3"/>
            <a:r>
              <a:rPr lang="fr-FR" dirty="0"/>
              <a:t>Troisième niveau</a:t>
            </a:r>
          </a:p>
          <a:p>
            <a:pPr lvl="4"/>
            <a:r>
              <a:rPr lang="fr-FR" dirty="0"/>
              <a:t>Quatrième niveau</a:t>
            </a:r>
          </a:p>
        </p:txBody>
      </p:sp>
    </p:spTree>
    <p:extLst>
      <p:ext uri="{BB962C8B-B14F-4D97-AF65-F5344CB8AC3E}">
        <p14:creationId xmlns:p14="http://schemas.microsoft.com/office/powerpoint/2010/main" val="383047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fr-FR" dirty="0"/>
              <a:t>Ajouter le titre</a:t>
            </a:r>
          </a:p>
        </p:txBody>
      </p:sp>
      <p:sp>
        <p:nvSpPr>
          <p:cNvPr id="3" name="Inhaltsplatzhalter 2"/>
          <p:cNvSpPr>
            <a:spLocks noGrp="1"/>
          </p:cNvSpPr>
          <p:nvPr>
            <p:ph sz="half" idx="1" hasCustomPrompt="1"/>
          </p:nvPr>
        </p:nvSpPr>
        <p:spPr>
          <a:xfrm>
            <a:off x="838200" y="1852612"/>
            <a:ext cx="5329808" cy="4672800"/>
          </a:xfrm>
        </p:spPr>
        <p:txBody>
          <a:bodyPr/>
          <a:lstStyle>
            <a:lvl1pPr>
              <a:defRPr/>
            </a:lvl1pPr>
          </a:lstStyle>
          <a:p>
            <a:pPr lvl="0"/>
            <a:r>
              <a:rPr lang="fr-FR" noProof="0" dirty="0"/>
              <a:t>Ajouter du texte &gt; Ajouter une liste à puces avec la fonction «Augmenter le niveau de liste».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a:p>
            <a:pPr lvl="0"/>
            <a:endParaRPr lang="fr-FR" noProof="0" dirty="0"/>
          </a:p>
        </p:txBody>
      </p:sp>
      <p:sp>
        <p:nvSpPr>
          <p:cNvPr id="4" name="Inhaltsplatzhalter 3"/>
          <p:cNvSpPr>
            <a:spLocks noGrp="1"/>
          </p:cNvSpPr>
          <p:nvPr>
            <p:ph sz="half" idx="2" hasCustomPrompt="1"/>
          </p:nvPr>
        </p:nvSpPr>
        <p:spPr>
          <a:xfrm>
            <a:off x="6493097" y="1852612"/>
            <a:ext cx="5331600" cy="4672799"/>
          </a:xfrm>
        </p:spPr>
        <p:txBody>
          <a:bodyPr/>
          <a:lstStyle>
            <a:lvl1pPr>
              <a:defRPr baseline="0"/>
            </a:lvl1pPr>
            <a:lvl2pPr marL="514350" indent="-514350">
              <a:buFont typeface="+mj-lt"/>
              <a:buAutoNum type="arabicPeriod"/>
              <a:defRPr/>
            </a:lvl2pPr>
            <a:lvl3pPr marL="895350" indent="-358775">
              <a:defRPr/>
            </a:lvl3pPr>
            <a:lvl4pPr marL="1254125" indent="-358775">
              <a:defRPr/>
            </a:lvl4pPr>
            <a:lvl5pPr marL="1611313" indent="-357188">
              <a:defRPr/>
            </a:lvl5pPr>
          </a:lstStyle>
          <a:p>
            <a:pPr lvl="0"/>
            <a:r>
              <a:rPr lang="fr-FR" dirty="0"/>
              <a:t>Ajouter du texte &gt; Ajouter une numérotation avec la fonction «Augmenter le niveau de liste».</a:t>
            </a:r>
          </a:p>
          <a:p>
            <a:pPr lvl="1"/>
            <a:r>
              <a:rPr lang="fr-FR" dirty="0"/>
              <a:t>Premier niveau</a:t>
            </a:r>
            <a:endParaRPr lang="fr-FR" noProof="0" dirty="0"/>
          </a:p>
          <a:p>
            <a:pPr lvl="2"/>
            <a:r>
              <a:rPr lang="fr-FR" dirty="0"/>
              <a:t>Deuxième niveau</a:t>
            </a:r>
          </a:p>
          <a:p>
            <a:pPr lvl="3"/>
            <a:r>
              <a:rPr lang="fr-FR" dirty="0"/>
              <a:t>Troisième niveau</a:t>
            </a:r>
          </a:p>
          <a:p>
            <a:pPr lvl="4"/>
            <a:r>
              <a:rPr lang="fr-FR" dirty="0"/>
              <a:t>Quatrième niveau</a:t>
            </a:r>
          </a:p>
        </p:txBody>
      </p:sp>
    </p:spTree>
    <p:extLst>
      <p:ext uri="{BB962C8B-B14F-4D97-AF65-F5344CB8AC3E}">
        <p14:creationId xmlns:p14="http://schemas.microsoft.com/office/powerpoint/2010/main" val="3318625855"/>
      </p:ext>
    </p:extLst>
  </p:cSld>
  <p:clrMapOvr>
    <a:masterClrMapping/>
  </p:clrMapOvr>
  <p:extLst>
    <p:ext uri="{DCECCB84-F9BA-43D5-87BE-67443E8EF086}">
      <p15:sldGuideLst xmlns:p15="http://schemas.microsoft.com/office/powerpoint/2012/main">
        <p15:guide id="1" pos="398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Inhalt und Bild rech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fr-FR" noProof="0" dirty="0"/>
              <a:t>Ajouter un titre</a:t>
            </a:r>
          </a:p>
        </p:txBody>
      </p:sp>
      <p:sp>
        <p:nvSpPr>
          <p:cNvPr id="12" name="Bildplatzhalter 4">
            <a:extLst>
              <a:ext uri="{FF2B5EF4-FFF2-40B4-BE49-F238E27FC236}">
                <a16:creationId xmlns:a16="http://schemas.microsoft.com/office/drawing/2014/main" id="{BDCA4218-6304-434F-B7B6-74DF28EC09A3}"/>
              </a:ext>
            </a:extLst>
          </p:cNvPr>
          <p:cNvSpPr>
            <a:spLocks noGrp="1"/>
          </p:cNvSpPr>
          <p:nvPr>
            <p:ph type="pic" sz="quarter" idx="13" hasCustomPrompt="1"/>
          </p:nvPr>
        </p:nvSpPr>
        <p:spPr>
          <a:xfrm>
            <a:off x="6492304" y="1916832"/>
            <a:ext cx="5329808" cy="4507035"/>
          </a:xfrm>
          <a:pattFill prst="lgCheck">
            <a:fgClr>
              <a:schemeClr val="bg1">
                <a:lumMod val="85000"/>
              </a:schemeClr>
            </a:fgClr>
            <a:bgClr>
              <a:schemeClr val="bg1"/>
            </a:bgClr>
          </a:pattFill>
        </p:spPr>
        <p:txBody>
          <a:bodyPr tIns="720000" anchor="ctr"/>
          <a:lstStyle>
            <a:lvl1pPr algn="ctr">
              <a:defRPr sz="1200"/>
            </a:lvl1pPr>
          </a:lstStyle>
          <a:p>
            <a:r>
              <a:rPr lang="fr-FR" noProof="0" dirty="0"/>
              <a:t>Insérer une image en cliquant sur le symbole</a:t>
            </a:r>
          </a:p>
        </p:txBody>
      </p:sp>
      <p:sp>
        <p:nvSpPr>
          <p:cNvPr id="11" name="Inhaltsplatzhalter 2">
            <a:extLst>
              <a:ext uri="{FF2B5EF4-FFF2-40B4-BE49-F238E27FC236}">
                <a16:creationId xmlns:a16="http://schemas.microsoft.com/office/drawing/2014/main" id="{FC1C5F14-3075-4FD1-945B-02DE33860C0E}"/>
              </a:ext>
            </a:extLst>
          </p:cNvPr>
          <p:cNvSpPr>
            <a:spLocks noGrp="1"/>
          </p:cNvSpPr>
          <p:nvPr>
            <p:ph sz="half" idx="1" hasCustomPrompt="1"/>
          </p:nvPr>
        </p:nvSpPr>
        <p:spPr>
          <a:xfrm>
            <a:off x="838200" y="1852612"/>
            <a:ext cx="5329808" cy="4672800"/>
          </a:xfrm>
        </p:spPr>
        <p:txBody>
          <a:bodyPr/>
          <a:lstStyle>
            <a:lvl1pPr>
              <a:defRPr/>
            </a:lvl1pPr>
          </a:lstStyle>
          <a:p>
            <a:pPr lvl="0"/>
            <a:r>
              <a:rPr lang="fr-FR" noProof="0" dirty="0"/>
              <a:t>Ajouter du texte &gt; Ajouter une liste à puces avec la fonction «Augmenter le niveau de liste».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a:p>
            <a:pPr lvl="0"/>
            <a:endParaRPr lang="fr-FR" noProof="0" dirty="0"/>
          </a:p>
        </p:txBody>
      </p:sp>
    </p:spTree>
    <p:extLst>
      <p:ext uri="{BB962C8B-B14F-4D97-AF65-F5344CB8AC3E}">
        <p14:creationId xmlns:p14="http://schemas.microsoft.com/office/powerpoint/2010/main" val="143935081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1071564"/>
            <a:ext cx="10983913" cy="619126"/>
          </a:xfrm>
          <a:prstGeom prst="rect">
            <a:avLst/>
          </a:prstGeom>
        </p:spPr>
        <p:txBody>
          <a:bodyPr vert="horz" lIns="0" tIns="0" rIns="0" bIns="0" rtlCol="0" anchor="t">
            <a:noAutofit/>
          </a:bodyPr>
          <a:lstStyle/>
          <a:p>
            <a:r>
              <a:rPr lang="fr-FR" noProof="0" dirty="0"/>
              <a:t>Ajouter un titre</a:t>
            </a:r>
          </a:p>
        </p:txBody>
      </p:sp>
      <p:sp>
        <p:nvSpPr>
          <p:cNvPr id="3" name="Textplatzhalter 2"/>
          <p:cNvSpPr>
            <a:spLocks noGrp="1"/>
          </p:cNvSpPr>
          <p:nvPr>
            <p:ph type="body" idx="1"/>
          </p:nvPr>
        </p:nvSpPr>
        <p:spPr>
          <a:xfrm>
            <a:off x="838200" y="1852613"/>
            <a:ext cx="10983913" cy="4672731"/>
          </a:xfrm>
          <a:prstGeom prst="rect">
            <a:avLst/>
          </a:prstGeom>
        </p:spPr>
        <p:txBody>
          <a:bodyPr vert="horz" lIns="0" tIns="0" rIns="0" bIns="0" rtlCol="0">
            <a:noAutofit/>
          </a:bodyPr>
          <a:lstStyle/>
          <a:p>
            <a:pPr lvl="0"/>
            <a:r>
              <a:rPr lang="fr-FR" noProof="0" dirty="0"/>
              <a:t>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7" name="Textfeld 6">
            <a:extLst>
              <a:ext uri="{FF2B5EF4-FFF2-40B4-BE49-F238E27FC236}">
                <a16:creationId xmlns:a16="http://schemas.microsoft.com/office/drawing/2014/main" id="{E1126706-F82E-4003-B37F-DDFD46B67EBD}"/>
              </a:ext>
            </a:extLst>
          </p:cNvPr>
          <p:cNvSpPr txBox="1"/>
          <p:nvPr userDrawn="1"/>
        </p:nvSpPr>
        <p:spPr>
          <a:xfrm rot="16200000">
            <a:off x="10704556" y="5198840"/>
            <a:ext cx="3212976" cy="92333"/>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59" r:id="rId3"/>
    <p:sldLayoutId id="2147483678" r:id="rId4"/>
    <p:sldLayoutId id="2147483676" r:id="rId5"/>
    <p:sldLayoutId id="2147483673" r:id="rId6"/>
    <p:sldLayoutId id="2147483677" r:id="rId7"/>
    <p:sldLayoutId id="2147483661" r:id="rId8"/>
    <p:sldLayoutId id="2147483674" r:id="rId9"/>
    <p:sldLayoutId id="2147483675" r:id="rId10"/>
    <p:sldLayoutId id="2147483665" r:id="rId11"/>
    <p:sldLayoutId id="2147483663" r:id="rId12"/>
    <p:sldLayoutId id="2147483664" r:id="rId13"/>
  </p:sldLayoutIdLst>
  <p:hf hdr="0"/>
  <p:txStyles>
    <p:titleStyle>
      <a:lvl1pPr algn="l" defTabSz="447675"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0" indent="0" algn="l" defTabSz="449263" rtl="0" eaLnBrk="1" latinLnBrk="0" hangingPunct="1">
        <a:lnSpc>
          <a:spcPct val="105000"/>
        </a:lnSpc>
        <a:spcBef>
          <a:spcPts val="0"/>
        </a:spcBef>
        <a:buFont typeface="Arial" panose="020B0604020202020204" pitchFamily="34" charset="0"/>
        <a:buNone/>
        <a:defRPr sz="2600" kern="1200">
          <a:solidFill>
            <a:schemeClr val="tx1"/>
          </a:solidFill>
          <a:latin typeface="+mn-lt"/>
          <a:ea typeface="+mn-ea"/>
          <a:cs typeface="+mn-cs"/>
        </a:defRPr>
      </a:lvl1pPr>
      <a:lvl2pPr marL="357188" indent="-357188" algn="l" defTabSz="449263" rtl="0" eaLnBrk="1" latinLnBrk="0" hangingPunct="1">
        <a:lnSpc>
          <a:spcPct val="105000"/>
        </a:lnSpc>
        <a:spcBef>
          <a:spcPts val="0"/>
        </a:spcBef>
        <a:buFont typeface="Arial" panose="020B0604020202020204" pitchFamily="34" charset="0"/>
        <a:buChar char="‒"/>
        <a:defRPr sz="2600" kern="1200" baseline="0">
          <a:solidFill>
            <a:schemeClr val="tx1"/>
          </a:solidFill>
          <a:latin typeface="+mn-lt"/>
          <a:ea typeface="+mn-ea"/>
          <a:cs typeface="+mn-cs"/>
        </a:defRPr>
      </a:lvl2pPr>
      <a:lvl3pPr marL="715963" indent="-358775"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3pPr>
      <a:lvl4pPr marL="1079500" indent="-36353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4pPr>
      <a:lvl5pPr marL="14366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3840" userDrawn="1">
          <p15:clr>
            <a:srgbClr val="F26B43"/>
          </p15:clr>
        </p15:guide>
        <p15:guide id="3" pos="5881" userDrawn="1">
          <p15:clr>
            <a:srgbClr val="F26B43"/>
          </p15:clr>
        </p15:guide>
        <p15:guide id="4" pos="7447" userDrawn="1">
          <p15:clr>
            <a:srgbClr val="F26B43"/>
          </p15:clr>
        </p15:guide>
        <p15:guide id="5" orient="horz" pos="675" userDrawn="1">
          <p15:clr>
            <a:srgbClr val="F26B43"/>
          </p15:clr>
        </p15:guide>
        <p15:guide id="6" orient="horz" pos="116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axme.ch/"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www.belogin.directories.be.ch/taxme-npo/tmo2024/login/demo.js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www.taxme.ch/guide-pp" TargetMode="External"/><Relationship Id="rId5" Type="http://schemas.openxmlformats.org/officeDocument/2006/relationships/hyperlink" Target="http://www.taxme.ch/tmo-livret" TargetMode="External"/><Relationship Id="rId4" Type="http://schemas.openxmlformats.org/officeDocument/2006/relationships/hyperlink" Target="http://www.taxme.ch/declarer-pp"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taxme.ch/prolonger-un-delai"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taxinfo.ch/"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JwIxvVLzEI4"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hyperlink" Target="https://youtu.be/GEO3KGgCU7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sv.fin.be.ch/fr/start/themen/steuern-berechnen/steueranlagen.html"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s://www.taxinfo.sv.fin.be.ch/taxinfo/display/taxinfofr/Bar%C3%A8me+d%27imposition+du+reven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s://www.sv.fin.be.ch/fr/start/themen/steuern-berechnen/steuertarife.htm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www.sv.fin.be.ch/fr/start/themen/steuern-bezahlen.html"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swisstaxcalculator.estv.admin.ch/#/home" TargetMode="External"/><Relationship Id="rId2" Type="http://schemas.openxmlformats.org/officeDocument/2006/relationships/hyperlink" Target="https://www.sv.fin.be.ch/fr/start/themen/steuern-bezahlen/vorauszahlungen.html"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www.taxme.ch/guide-pp" TargetMode="External"/><Relationship Id="rId2" Type="http://schemas.openxmlformats.org/officeDocument/2006/relationships/hyperlink" Target="http://www.taxme.ch/" TargetMode="External"/><Relationship Id="rId1" Type="http://schemas.openxmlformats.org/officeDocument/2006/relationships/slideLayout" Target="../slideLayouts/slideLayout3.xml"/><Relationship Id="rId5" Type="http://schemas.openxmlformats.org/officeDocument/2006/relationships/hyperlink" Target="http://www.be.ch/taxinfo" TargetMode="External"/><Relationship Id="rId4" Type="http://schemas.openxmlformats.org/officeDocument/2006/relationships/hyperlink" Target="http://www.be.ch/fiscaliteinfo"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ctrTitle"/>
          </p:nvPr>
        </p:nvSpPr>
        <p:spPr>
          <a:xfrm>
            <a:off x="839787" y="2132856"/>
            <a:ext cx="10982325" cy="1558082"/>
          </a:xfrm>
        </p:spPr>
        <p:txBody>
          <a:bodyPr/>
          <a:lstStyle/>
          <a:p>
            <a:r>
              <a:rPr lang="fr-FR" dirty="0"/>
              <a:t>Connaissances fiscales concernant</a:t>
            </a:r>
            <a:br>
              <a:rPr lang="fr-FR" dirty="0"/>
            </a:br>
            <a:r>
              <a:rPr lang="fr-FR" dirty="0"/>
              <a:t>le cas type de déclaration d’impôt</a:t>
            </a:r>
            <a:endParaRPr lang="fr-FR" noProof="0" dirty="0"/>
          </a:p>
        </p:txBody>
      </p:sp>
      <p:sp>
        <p:nvSpPr>
          <p:cNvPr id="13" name="Textplatzhalter 12"/>
          <p:cNvSpPr>
            <a:spLocks noGrp="1"/>
          </p:cNvSpPr>
          <p:nvPr>
            <p:ph type="body" sz="quarter" idx="13"/>
          </p:nvPr>
        </p:nvSpPr>
        <p:spPr/>
        <p:txBody>
          <a:bodyPr/>
          <a:lstStyle/>
          <a:p>
            <a:r>
              <a:rPr lang="fr-CH" dirty="0"/>
              <a:t>Informations sur la fiscalité</a:t>
            </a:r>
          </a:p>
        </p:txBody>
      </p:sp>
    </p:spTree>
    <p:extLst>
      <p:ext uri="{BB962C8B-B14F-4D97-AF65-F5344CB8AC3E}">
        <p14:creationId xmlns:p14="http://schemas.microsoft.com/office/powerpoint/2010/main" val="3494120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FR" spc="-40" dirty="0"/>
              <a:t>Remplir la déclaration d’impôt: comment se connecter? 1/2</a:t>
            </a:r>
            <a:endParaRPr lang="de-CH" spc="-40" dirty="0"/>
          </a:p>
        </p:txBody>
      </p:sp>
      <p:sp>
        <p:nvSpPr>
          <p:cNvPr id="5" name="Inhaltsplatzhalter 4"/>
          <p:cNvSpPr>
            <a:spLocks noGrp="1"/>
          </p:cNvSpPr>
          <p:nvPr>
            <p:ph sz="half" idx="1"/>
          </p:nvPr>
        </p:nvSpPr>
        <p:spPr/>
        <p:txBody>
          <a:bodyPr/>
          <a:lstStyle/>
          <a:p>
            <a:pPr lvl="1"/>
            <a:r>
              <a:rPr lang="fr-FR" dirty="0"/>
              <a:t>Je me rends sur </a:t>
            </a:r>
            <a:r>
              <a:rPr lang="fr-FR" dirty="0">
                <a:hlinkClick r:id="rId3"/>
              </a:rPr>
              <a:t>www.taxme.ch</a:t>
            </a:r>
            <a:br>
              <a:rPr lang="fr-FR" dirty="0"/>
            </a:br>
            <a:r>
              <a:rPr lang="fr-FR" dirty="0"/>
              <a:t>et je clique sur «Se connecter».</a:t>
            </a:r>
          </a:p>
          <a:p>
            <a:pPr lvl="1"/>
            <a:r>
              <a:rPr lang="fr-FR" dirty="0"/>
              <a:t>Je m’inscris à BE-Login avec</a:t>
            </a:r>
            <a:br>
              <a:rPr lang="fr-FR" dirty="0"/>
            </a:br>
            <a:r>
              <a:rPr lang="fr-FR" dirty="0"/>
              <a:t>mon n° GCP, mon n° de cas</a:t>
            </a:r>
            <a:br>
              <a:rPr lang="fr-FR" dirty="0"/>
            </a:br>
            <a:r>
              <a:rPr lang="fr-FR" dirty="0"/>
              <a:t>et mon code personnel.</a:t>
            </a:r>
            <a:br>
              <a:rPr lang="fr-FR" dirty="0"/>
            </a:br>
            <a:r>
              <a:rPr lang="fr-FR" dirty="0"/>
              <a:t>Ces données figurent</a:t>
            </a:r>
            <a:br>
              <a:rPr lang="fr-FR" dirty="0"/>
            </a:br>
            <a:r>
              <a:rPr lang="fr-FR" dirty="0"/>
              <a:t>sur la lettre annonçant</a:t>
            </a:r>
            <a:br>
              <a:rPr lang="fr-FR" dirty="0"/>
            </a:br>
            <a:r>
              <a:rPr lang="fr-FR" dirty="0"/>
              <a:t>la déclaration d’impôt. </a:t>
            </a:r>
          </a:p>
          <a:p>
            <a:endParaRPr lang="de-CH" dirty="0"/>
          </a:p>
        </p:txBody>
      </p:sp>
      <p:pic>
        <p:nvPicPr>
          <p:cNvPr id="3" name="Grafik 2"/>
          <p:cNvPicPr>
            <a:picLocks noChangeAspect="1"/>
          </p:cNvPicPr>
          <p:nvPr/>
        </p:nvPicPr>
        <p:blipFill>
          <a:blip r:embed="rId4"/>
          <a:stretch>
            <a:fillRect/>
          </a:stretch>
        </p:blipFill>
        <p:spPr>
          <a:xfrm>
            <a:off x="6096000" y="1925429"/>
            <a:ext cx="5726113" cy="4137365"/>
          </a:xfrm>
          <a:prstGeom prst="rect">
            <a:avLst/>
          </a:prstGeom>
          <a:ln w="3175">
            <a:solidFill>
              <a:schemeClr val="bg1">
                <a:lumMod val="50000"/>
              </a:schemeClr>
            </a:solidFill>
          </a:ln>
        </p:spPr>
      </p:pic>
    </p:spTree>
    <p:extLst>
      <p:ext uri="{BB962C8B-B14F-4D97-AF65-F5344CB8AC3E}">
        <p14:creationId xmlns:p14="http://schemas.microsoft.com/office/powerpoint/2010/main" val="2424849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FR" spc="-40" dirty="0"/>
              <a:t>Remplir la déclaration d’impôt: comment se connecter? 2/2</a:t>
            </a:r>
            <a:endParaRPr lang="de-CH" spc="-40" dirty="0"/>
          </a:p>
        </p:txBody>
      </p:sp>
      <p:sp>
        <p:nvSpPr>
          <p:cNvPr id="5" name="Inhaltsplatzhalter 4"/>
          <p:cNvSpPr>
            <a:spLocks noGrp="1"/>
          </p:cNvSpPr>
          <p:nvPr>
            <p:ph sz="half" idx="1"/>
          </p:nvPr>
        </p:nvSpPr>
        <p:spPr>
          <a:xfrm>
            <a:off x="838199" y="1852612"/>
            <a:ext cx="10983913" cy="4672800"/>
          </a:xfrm>
        </p:spPr>
        <p:txBody>
          <a:bodyPr/>
          <a:lstStyle/>
          <a:p>
            <a:pPr lvl="1"/>
            <a:r>
              <a:rPr lang="fr-FR" dirty="0"/>
              <a:t>Je suis alors automatiquement redirigé</a:t>
            </a:r>
            <a:r>
              <a:rPr lang="fr-CH" dirty="0"/>
              <a:t>·</a:t>
            </a:r>
            <a:r>
              <a:rPr lang="fr-FR" dirty="0"/>
              <a:t>e vers l’inscription instantanée. Pour m’inscrire, j’ai besoin d’une adresse électronique et de mon n° AVS (qui figure notamment sur ma carte d’assurance-maladie). </a:t>
            </a:r>
          </a:p>
          <a:p>
            <a:pPr lvl="1"/>
            <a:r>
              <a:rPr lang="fr-FR" dirty="0"/>
              <a:t>Par la suite, je pourrai me connecter en saisissant simplement</a:t>
            </a:r>
            <a:br>
              <a:rPr lang="fr-FR" dirty="0"/>
            </a:br>
            <a:r>
              <a:rPr lang="fr-FR" dirty="0"/>
              <a:t>mon adresse e-mail, le mot de passe que j’aurai défini et le code</a:t>
            </a:r>
            <a:br>
              <a:rPr lang="fr-FR" dirty="0"/>
            </a:br>
            <a:r>
              <a:rPr lang="fr-FR" dirty="0"/>
              <a:t>que j’aurai reçu par SMS ou que je trouverai sur ma carte de codes (double authentification).</a:t>
            </a:r>
          </a:p>
        </p:txBody>
      </p:sp>
    </p:spTree>
    <p:extLst>
      <p:ext uri="{BB962C8B-B14F-4D97-AF65-F5344CB8AC3E}">
        <p14:creationId xmlns:p14="http://schemas.microsoft.com/office/powerpoint/2010/main" val="837497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Comment remplir ma déclaration d’impôt?</a:t>
            </a:r>
            <a:endParaRPr lang="de-CH" dirty="0"/>
          </a:p>
        </p:txBody>
      </p:sp>
      <p:sp>
        <p:nvSpPr>
          <p:cNvPr id="4" name="Inhaltsplatzhalter 3"/>
          <p:cNvSpPr>
            <a:spLocks noGrp="1"/>
          </p:cNvSpPr>
          <p:nvPr>
            <p:ph sz="half" idx="1"/>
          </p:nvPr>
        </p:nvSpPr>
        <p:spPr>
          <a:xfrm>
            <a:off x="838200" y="1852612"/>
            <a:ext cx="5617840" cy="4672800"/>
          </a:xfrm>
        </p:spPr>
        <p:txBody>
          <a:bodyPr/>
          <a:lstStyle/>
          <a:p>
            <a:pPr lvl="1"/>
            <a:r>
              <a:rPr lang="fr-FR" dirty="0"/>
              <a:t>Je peux interrompre le processus en ligne autant de fois que je le souhaite et reprendre plus tard, sans perdre de données.</a:t>
            </a:r>
          </a:p>
          <a:p>
            <a:pPr lvl="1"/>
            <a:r>
              <a:rPr lang="fr-FR" dirty="0"/>
              <a:t>Sur chaque page à remplir, je trouve les explications du guide en cliquant sur le </a:t>
            </a:r>
            <a:r>
              <a:rPr lang="de-CH" dirty="0"/>
              <a:t>«</a:t>
            </a:r>
            <a:r>
              <a:rPr lang="de-CH" b="1" dirty="0">
                <a:solidFill>
                  <a:srgbClr val="FF0000"/>
                </a:solidFill>
              </a:rPr>
              <a:t>i</a:t>
            </a:r>
            <a:r>
              <a:rPr lang="de-CH" dirty="0"/>
              <a:t>» </a:t>
            </a:r>
            <a:r>
              <a:rPr lang="fr-FR" dirty="0"/>
              <a:t>rouge.</a:t>
            </a:r>
          </a:p>
          <a:p>
            <a:pPr lvl="1"/>
            <a:r>
              <a:rPr lang="fr-FR" dirty="0"/>
              <a:t>Je télécharge les justificatifs en les sélectionnant sur mon ordinateur ou en les photographiant avec mon smartphone.</a:t>
            </a:r>
          </a:p>
        </p:txBody>
      </p:sp>
      <p:pic>
        <p:nvPicPr>
          <p:cNvPr id="5" name="Inhaltsplatzhalter 6"/>
          <p:cNvPicPr>
            <a:picLocks noChangeAspect="1"/>
          </p:cNvPicPr>
          <p:nvPr/>
        </p:nvPicPr>
        <p:blipFill>
          <a:blip r:embed="rId3"/>
          <a:stretch>
            <a:fillRect/>
          </a:stretch>
        </p:blipFill>
        <p:spPr>
          <a:xfrm>
            <a:off x="6777056" y="1852613"/>
            <a:ext cx="5045057" cy="3736628"/>
          </a:xfrm>
          <a:prstGeom prst="rect">
            <a:avLst/>
          </a:prstGeom>
        </p:spPr>
      </p:pic>
    </p:spTree>
    <p:extLst>
      <p:ext uri="{BB962C8B-B14F-4D97-AF65-F5344CB8AC3E}">
        <p14:creationId xmlns:p14="http://schemas.microsoft.com/office/powerpoint/2010/main" val="1804331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fr-FR" dirty="0"/>
              <a:t>Quelles aides sont à ma disposition?</a:t>
            </a:r>
            <a:endParaRPr lang="de-CH" dirty="0"/>
          </a:p>
        </p:txBody>
      </p:sp>
      <p:sp>
        <p:nvSpPr>
          <p:cNvPr id="6" name="Inhaltsplatzhalter 5"/>
          <p:cNvSpPr>
            <a:spLocks noGrp="1"/>
          </p:cNvSpPr>
          <p:nvPr>
            <p:ph idx="1"/>
          </p:nvPr>
        </p:nvSpPr>
        <p:spPr/>
        <p:txBody>
          <a:bodyPr/>
          <a:lstStyle/>
          <a:p>
            <a:pPr lvl="1"/>
            <a:r>
              <a:rPr lang="fr-FR" dirty="0"/>
              <a:t>Grâce à la </a:t>
            </a:r>
            <a:r>
              <a:rPr lang="fr-FR" dirty="0">
                <a:hlinkClick r:id="rId3"/>
              </a:rPr>
              <a:t>version de démonstration</a:t>
            </a:r>
            <a:r>
              <a:rPr lang="fr-FR" dirty="0"/>
              <a:t>, je peux m’entraîner à remplir ma déclaration d’impôt, à déposer directement les justificatifs nécessaires et à valider ma déclaration d’impôt en ligne.</a:t>
            </a:r>
          </a:p>
          <a:p>
            <a:pPr lvl="1"/>
            <a:r>
              <a:rPr lang="fr-FR" dirty="0"/>
              <a:t>Des informations sur la déclaration d’impôt sont disponibles sur </a:t>
            </a:r>
            <a:r>
              <a:rPr lang="fr-FR" dirty="0">
                <a:hlinkClick r:id="rId4"/>
              </a:rPr>
              <a:t>www.taxme.ch/declarer-pp</a:t>
            </a:r>
            <a:r>
              <a:rPr lang="fr-FR" dirty="0"/>
              <a:t>. Des vidéos explicatives te montrent de manière simple comment la remplir avec </a:t>
            </a:r>
            <a:r>
              <a:rPr lang="fr-FR" dirty="0" err="1"/>
              <a:t>TaxMe</a:t>
            </a:r>
            <a:r>
              <a:rPr lang="fr-FR" dirty="0"/>
              <a:t> online sur BE-Login.</a:t>
            </a:r>
          </a:p>
          <a:p>
            <a:pPr lvl="1"/>
            <a:r>
              <a:rPr lang="fr-FR" dirty="0"/>
              <a:t>Le livret pour remplir la déclaration d’impôt en ligne m’aide pas à pas: </a:t>
            </a:r>
            <a:r>
              <a:rPr lang="fr-FR" dirty="0">
                <a:hlinkClick r:id="rId5"/>
              </a:rPr>
              <a:t>www.taxme.ch/tmo-livret</a:t>
            </a:r>
            <a:r>
              <a:rPr lang="fr-FR" dirty="0"/>
              <a:t>.</a:t>
            </a:r>
          </a:p>
          <a:p>
            <a:pPr lvl="1"/>
            <a:r>
              <a:rPr lang="fr-FR" dirty="0"/>
              <a:t>Le guide complet est disponible ici: </a:t>
            </a:r>
            <a:r>
              <a:rPr lang="fr-FR" dirty="0">
                <a:hlinkClick r:id="rId6"/>
              </a:rPr>
              <a:t>www.taxme.ch/guide-pp</a:t>
            </a:r>
            <a:r>
              <a:rPr lang="fr-FR" dirty="0"/>
              <a:t>.</a:t>
            </a:r>
          </a:p>
        </p:txBody>
      </p:sp>
    </p:spTree>
    <p:extLst>
      <p:ext uri="{BB962C8B-B14F-4D97-AF65-F5344CB8AC3E}">
        <p14:creationId xmlns:p14="http://schemas.microsoft.com/office/powerpoint/2010/main" val="4206173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Quand envoyer sa déclaration d’impôt?</a:t>
            </a:r>
            <a:endParaRPr lang="de-CH" dirty="0"/>
          </a:p>
        </p:txBody>
      </p:sp>
      <p:sp>
        <p:nvSpPr>
          <p:cNvPr id="3" name="Inhaltsplatzhalter 2"/>
          <p:cNvSpPr>
            <a:spLocks noGrp="1"/>
          </p:cNvSpPr>
          <p:nvPr>
            <p:ph idx="1"/>
          </p:nvPr>
        </p:nvSpPr>
        <p:spPr/>
        <p:txBody>
          <a:bodyPr/>
          <a:lstStyle/>
          <a:p>
            <a:pPr lvl="1"/>
            <a:r>
              <a:rPr lang="fr-FR" dirty="0"/>
              <a:t>Jusqu’au </a:t>
            </a:r>
            <a:r>
              <a:rPr lang="fr-FR" b="1" dirty="0"/>
              <a:t>15 mars</a:t>
            </a:r>
            <a:br>
              <a:rPr lang="fr-FR" dirty="0"/>
            </a:br>
            <a:r>
              <a:rPr lang="fr-FR" dirty="0"/>
              <a:t>(Les personnes indépendantes, les agricultrices et agriculteurs et</a:t>
            </a:r>
            <a:br>
              <a:rPr lang="fr-FR" dirty="0"/>
            </a:br>
            <a:r>
              <a:rPr lang="fr-FR" dirty="0"/>
              <a:t>les contribuables qui détiennent des parts dans une communauté d’héritiers ou de copropriétaires, dans une société en nom collectif ou en commandite, ou dans une société simple, ont jusqu’au 15 mai</a:t>
            </a:r>
            <a:br>
              <a:rPr lang="fr-FR" dirty="0"/>
            </a:br>
            <a:r>
              <a:rPr lang="fr-FR" dirty="0"/>
              <a:t>pour la déposer.)</a:t>
            </a:r>
          </a:p>
          <a:p>
            <a:pPr lvl="1"/>
            <a:r>
              <a:rPr lang="fr-FR" dirty="0"/>
              <a:t>Prolongation gratuite du délai (en ligne) jusqu’au </a:t>
            </a:r>
            <a:r>
              <a:rPr lang="fr-FR" b="1" dirty="0"/>
              <a:t>15 juillet</a:t>
            </a:r>
          </a:p>
          <a:p>
            <a:pPr lvl="1"/>
            <a:r>
              <a:rPr lang="fr-FR" dirty="0"/>
              <a:t>Délai maximal possible (payant): </a:t>
            </a:r>
            <a:r>
              <a:rPr lang="fr-FR" b="1" dirty="0"/>
              <a:t>15 novembre</a:t>
            </a:r>
            <a:r>
              <a:rPr lang="fr-FR" dirty="0"/>
              <a:t> </a:t>
            </a:r>
          </a:p>
          <a:p>
            <a:pPr lvl="1"/>
            <a:r>
              <a:rPr lang="fr-FR" dirty="0"/>
              <a:t>Prolonger le délai en tant que particulier:</a:t>
            </a:r>
            <a:br>
              <a:rPr lang="fr-FR" dirty="0"/>
            </a:br>
            <a:r>
              <a:rPr lang="fr-FR" dirty="0">
                <a:hlinkClick r:id="rId2"/>
              </a:rPr>
              <a:t>www.taxme.ch/prolonger-un-delai</a:t>
            </a:r>
            <a:endParaRPr lang="fr-FR" dirty="0"/>
          </a:p>
        </p:txBody>
      </p:sp>
    </p:spTree>
    <p:extLst>
      <p:ext uri="{BB962C8B-B14F-4D97-AF65-F5344CB8AC3E}">
        <p14:creationId xmlns:p14="http://schemas.microsoft.com/office/powerpoint/2010/main" val="3734176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Comment envoyer sa déclaration d’impôt?</a:t>
            </a:r>
            <a:endParaRPr lang="de-CH" dirty="0"/>
          </a:p>
        </p:txBody>
      </p:sp>
      <p:sp>
        <p:nvSpPr>
          <p:cNvPr id="3" name="Inhaltsplatzhalter 2"/>
          <p:cNvSpPr>
            <a:spLocks noGrp="1"/>
          </p:cNvSpPr>
          <p:nvPr>
            <p:ph idx="1"/>
          </p:nvPr>
        </p:nvSpPr>
        <p:spPr/>
        <p:txBody>
          <a:bodyPr/>
          <a:lstStyle/>
          <a:p>
            <a:pPr lvl="1"/>
            <a:r>
              <a:rPr lang="fr-FR" b="1" dirty="0"/>
              <a:t>Via BE-Login</a:t>
            </a:r>
            <a:r>
              <a:rPr lang="fr-FR" dirty="0"/>
              <a:t>, je peux désormais </a:t>
            </a:r>
            <a:r>
              <a:rPr lang="fr-FR" b="1" dirty="0"/>
              <a:t>valider</a:t>
            </a:r>
            <a:r>
              <a:rPr lang="fr-FR" dirty="0"/>
              <a:t> et </a:t>
            </a:r>
            <a:r>
              <a:rPr lang="fr-FR" b="1" dirty="0"/>
              <a:t>déposer</a:t>
            </a:r>
            <a:r>
              <a:rPr lang="fr-FR" dirty="0"/>
              <a:t> ma déclaration d’impôt </a:t>
            </a:r>
            <a:r>
              <a:rPr lang="fr-FR" b="1" dirty="0"/>
              <a:t>entièrement en ligne</a:t>
            </a:r>
            <a:r>
              <a:rPr lang="fr-FR" dirty="0"/>
              <a:t>.</a:t>
            </a:r>
          </a:p>
          <a:p>
            <a:pPr lvl="1"/>
            <a:r>
              <a:rPr lang="fr-FR" dirty="0"/>
              <a:t>Si je n’ai pas déposé les </a:t>
            </a:r>
            <a:r>
              <a:rPr lang="fr-FR" b="1" dirty="0"/>
              <a:t>justificatifs</a:t>
            </a:r>
            <a:r>
              <a:rPr lang="fr-FR" dirty="0"/>
              <a:t> en ligne, je dois les soumettre avec la liste des justificatifs (procédure expliquée à la fin de la déclaration). </a:t>
            </a:r>
          </a:p>
        </p:txBody>
      </p:sp>
    </p:spTree>
    <p:extLst>
      <p:ext uri="{BB962C8B-B14F-4D97-AF65-F5344CB8AC3E}">
        <p14:creationId xmlns:p14="http://schemas.microsoft.com/office/powerpoint/2010/main" val="3454860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De la déclaration d’impôt aux impôts</a:t>
            </a:r>
            <a:endParaRPr lang="de-CH" dirty="0"/>
          </a:p>
        </p:txBody>
      </p:sp>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37178"/>
            <a:ext cx="10983913" cy="4159241"/>
          </a:xfrm>
        </p:spPr>
      </p:pic>
    </p:spTree>
    <p:extLst>
      <p:ext uri="{BB962C8B-B14F-4D97-AF65-F5344CB8AC3E}">
        <p14:creationId xmlns:p14="http://schemas.microsoft.com/office/powerpoint/2010/main" val="2815783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FR" dirty="0"/>
              <a:t>Je souhaite en savoir plus sur la pratique fiscale?</a:t>
            </a:r>
            <a:br>
              <a:rPr lang="fr-FR" dirty="0"/>
            </a:br>
            <a:endParaRPr lang="de-CH" dirty="0"/>
          </a:p>
        </p:txBody>
      </p:sp>
      <p:sp>
        <p:nvSpPr>
          <p:cNvPr id="5" name="Inhaltsplatzhalter 4"/>
          <p:cNvSpPr>
            <a:spLocks noGrp="1"/>
          </p:cNvSpPr>
          <p:nvPr>
            <p:ph sz="half" idx="1"/>
          </p:nvPr>
        </p:nvSpPr>
        <p:spPr/>
        <p:txBody>
          <a:bodyPr/>
          <a:lstStyle/>
          <a:p>
            <a:r>
              <a:rPr lang="fr-FR" dirty="0" err="1"/>
              <a:t>TaxInfo</a:t>
            </a:r>
            <a:r>
              <a:rPr lang="fr-FR" dirty="0"/>
              <a:t> complète les informations qui figurent dans le guide et dans les notices disponibles sur Internet. </a:t>
            </a:r>
          </a:p>
          <a:p>
            <a:endParaRPr lang="fr-FR" dirty="0"/>
          </a:p>
          <a:p>
            <a:r>
              <a:rPr lang="de-CH" sz="2400" dirty="0">
                <a:solidFill>
                  <a:srgbClr val="FF0000"/>
                </a:solidFill>
              </a:rPr>
              <a:t> </a:t>
            </a:r>
            <a:r>
              <a:rPr lang="de-CH" sz="2400" dirty="0">
                <a:solidFill>
                  <a:srgbClr val="FF0000"/>
                </a:solidFill>
                <a:hlinkClick r:id="rId3"/>
              </a:rPr>
              <a:t>www.be.ch/taxinfo</a:t>
            </a:r>
            <a:endParaRPr lang="de-CH" sz="2400" dirty="0">
              <a:solidFill>
                <a:srgbClr val="FF0000"/>
              </a:solidFill>
            </a:endParaRPr>
          </a:p>
          <a:p>
            <a:endParaRPr lang="de-CH" dirty="0"/>
          </a:p>
        </p:txBody>
      </p:sp>
      <p:pic>
        <p:nvPicPr>
          <p:cNvPr id="3" name="Grafik 2"/>
          <p:cNvPicPr>
            <a:picLocks noChangeAspect="1"/>
          </p:cNvPicPr>
          <p:nvPr/>
        </p:nvPicPr>
        <p:blipFill>
          <a:blip r:embed="rId4"/>
          <a:stretch>
            <a:fillRect/>
          </a:stretch>
        </p:blipFill>
        <p:spPr>
          <a:xfrm>
            <a:off x="6330950" y="1916832"/>
            <a:ext cx="5491163" cy="2839996"/>
          </a:xfrm>
          <a:prstGeom prst="rect">
            <a:avLst/>
          </a:prstGeom>
          <a:ln w="3175">
            <a:solidFill>
              <a:schemeClr val="bg1">
                <a:lumMod val="50000"/>
              </a:schemeClr>
            </a:solidFill>
          </a:ln>
        </p:spPr>
      </p:pic>
    </p:spTree>
    <p:extLst>
      <p:ext uri="{BB962C8B-B14F-4D97-AF65-F5344CB8AC3E}">
        <p14:creationId xmlns:p14="http://schemas.microsoft.com/office/powerpoint/2010/main" val="2840550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fr-CH" dirty="0"/>
              <a:t>Conseil: préparer les documents</a:t>
            </a:r>
          </a:p>
        </p:txBody>
      </p:sp>
      <p:sp>
        <p:nvSpPr>
          <p:cNvPr id="6" name="Inhaltsplatzhalter 5"/>
          <p:cNvSpPr>
            <a:spLocks noGrp="1"/>
          </p:cNvSpPr>
          <p:nvPr>
            <p:ph idx="1"/>
          </p:nvPr>
        </p:nvSpPr>
        <p:spPr/>
        <p:txBody>
          <a:bodyPr/>
          <a:lstStyle/>
          <a:p>
            <a:pPr lvl="1"/>
            <a:r>
              <a:rPr lang="fr-FR" dirty="0"/>
              <a:t>Certificat(s) de salaire</a:t>
            </a:r>
          </a:p>
          <a:p>
            <a:pPr lvl="1"/>
            <a:r>
              <a:rPr lang="fr-FR" dirty="0"/>
              <a:t>Relevés bancaires/postaux</a:t>
            </a:r>
          </a:p>
          <a:p>
            <a:pPr lvl="1"/>
            <a:r>
              <a:rPr lang="fr-FR" dirty="0"/>
              <a:t>Justificatifs/regroupement des documents concernant les frais professionnels</a:t>
            </a:r>
          </a:p>
          <a:p>
            <a:pPr lvl="1"/>
            <a:r>
              <a:rPr lang="fr-FR" dirty="0"/>
              <a:t>Justificatif de la prime d’assurance-maladie</a:t>
            </a:r>
          </a:p>
          <a:p>
            <a:pPr lvl="1"/>
            <a:r>
              <a:rPr lang="fr-FR" dirty="0"/>
              <a:t>Récapitulatif des frais médicaux</a:t>
            </a:r>
          </a:p>
          <a:p>
            <a:pPr lvl="1"/>
            <a:r>
              <a:rPr lang="fr-FR" dirty="0"/>
              <a:t>Récépissés des dons</a:t>
            </a:r>
          </a:p>
        </p:txBody>
      </p:sp>
    </p:spTree>
    <p:extLst>
      <p:ext uri="{BB962C8B-B14F-4D97-AF65-F5344CB8AC3E}">
        <p14:creationId xmlns:p14="http://schemas.microsoft.com/office/powerpoint/2010/main" val="2309600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La déclaration d’impôt: l’essentiel en bref</a:t>
            </a:r>
            <a:endParaRPr lang="de-CH" dirty="0"/>
          </a:p>
        </p:txBody>
      </p:sp>
      <p:sp>
        <p:nvSpPr>
          <p:cNvPr id="3" name="Inhaltsplatzhalter 2"/>
          <p:cNvSpPr>
            <a:spLocks noGrp="1"/>
          </p:cNvSpPr>
          <p:nvPr>
            <p:ph idx="1"/>
          </p:nvPr>
        </p:nvSpPr>
        <p:spPr/>
        <p:txBody>
          <a:bodyPr/>
          <a:lstStyle/>
          <a:p>
            <a:r>
              <a:rPr lang="fr-FR" dirty="0"/>
              <a:t>Remarques: </a:t>
            </a:r>
          </a:p>
          <a:p>
            <a:pPr lvl="1"/>
            <a:r>
              <a:rPr lang="fr-FR" dirty="0"/>
              <a:t>Je reçois la lettre annonçant ma </a:t>
            </a:r>
            <a:r>
              <a:rPr lang="fr-FR" b="1" dirty="0"/>
              <a:t>première déclaration d’impôt </a:t>
            </a:r>
            <a:r>
              <a:rPr lang="fr-FR" dirty="0"/>
              <a:t>l’année où je fête mes </a:t>
            </a:r>
            <a:r>
              <a:rPr lang="fr-FR" b="1" dirty="0"/>
              <a:t>18</a:t>
            </a:r>
            <a:r>
              <a:rPr lang="fr-FR" dirty="0"/>
              <a:t> ans. </a:t>
            </a:r>
          </a:p>
          <a:p>
            <a:pPr lvl="1"/>
            <a:r>
              <a:rPr lang="fr-FR" dirty="0"/>
              <a:t>La </a:t>
            </a:r>
            <a:r>
              <a:rPr lang="fr-FR" b="1" dirty="0"/>
              <a:t>déclaration d’impôt initie la procédure de taxation</a:t>
            </a:r>
            <a:r>
              <a:rPr lang="fr-FR" dirty="0"/>
              <a:t>.</a:t>
            </a:r>
          </a:p>
          <a:p>
            <a:pPr lvl="1"/>
            <a:r>
              <a:rPr lang="fr-FR" dirty="0"/>
              <a:t>Il est </a:t>
            </a:r>
            <a:r>
              <a:rPr lang="fr-FR" b="1" dirty="0"/>
              <a:t>obligatoire</a:t>
            </a:r>
            <a:r>
              <a:rPr lang="fr-FR" dirty="0"/>
              <a:t> de la remplir et de la déposer.</a:t>
            </a:r>
          </a:p>
          <a:p>
            <a:pPr lvl="1"/>
            <a:r>
              <a:rPr lang="fr-FR" dirty="0"/>
              <a:t>Le </a:t>
            </a:r>
            <a:r>
              <a:rPr lang="fr-FR" b="1" dirty="0"/>
              <a:t>délai</a:t>
            </a:r>
            <a:r>
              <a:rPr lang="fr-FR" dirty="0"/>
              <a:t> de dépôt est indiqué sur la déclaration d’impôt.</a:t>
            </a:r>
            <a:br>
              <a:rPr lang="fr-FR" dirty="0"/>
            </a:br>
            <a:r>
              <a:rPr lang="fr-FR" dirty="0"/>
              <a:t>Le </a:t>
            </a:r>
            <a:r>
              <a:rPr lang="fr-FR" b="1" dirty="0"/>
              <a:t>15 mars </a:t>
            </a:r>
            <a:r>
              <a:rPr lang="fr-FR" dirty="0"/>
              <a:t>est le délai qui s’applique dans la plupart des cas.</a:t>
            </a:r>
          </a:p>
          <a:p>
            <a:pPr lvl="1"/>
            <a:r>
              <a:rPr lang="fr-FR" dirty="0"/>
              <a:t>Le délai de dépôt maximal possible est le 15 novembre.</a:t>
            </a:r>
          </a:p>
          <a:p>
            <a:endParaRPr lang="de-CH" dirty="0"/>
          </a:p>
        </p:txBody>
      </p:sp>
    </p:spTree>
    <p:extLst>
      <p:ext uri="{BB962C8B-B14F-4D97-AF65-F5344CB8AC3E}">
        <p14:creationId xmlns:p14="http://schemas.microsoft.com/office/powerpoint/2010/main" val="3968513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fr-FR" noProof="0" dirty="0"/>
              <a:t>Sommaire</a:t>
            </a:r>
          </a:p>
        </p:txBody>
      </p:sp>
      <p:sp>
        <p:nvSpPr>
          <p:cNvPr id="8" name="Inhaltsplatzhalter 2"/>
          <p:cNvSpPr txBox="1">
            <a:spLocks/>
          </p:cNvSpPr>
          <p:nvPr/>
        </p:nvSpPr>
        <p:spPr>
          <a:xfrm>
            <a:off x="838200" y="1852613"/>
            <a:ext cx="10983913" cy="4672731"/>
          </a:xfrm>
          <a:prstGeom prst="rect">
            <a:avLst/>
          </a:prstGeom>
        </p:spPr>
        <p:txBody>
          <a:bodyPr vert="horz" lIns="0" tIns="0" rIns="0" bIns="0" rtlCol="0">
            <a:noAutofit/>
          </a:bodyPr>
          <a:lstStyle>
            <a:lvl1pPr marL="0" indent="0" algn="l" defTabSz="449263" rtl="0" eaLnBrk="1" latinLnBrk="0" hangingPunct="1">
              <a:lnSpc>
                <a:spcPct val="105000"/>
              </a:lnSpc>
              <a:spcBef>
                <a:spcPts val="0"/>
              </a:spcBef>
              <a:buFont typeface="Arial" panose="020B0604020202020204" pitchFamily="34" charset="0"/>
              <a:buNone/>
              <a:defRPr sz="2600" kern="1200">
                <a:solidFill>
                  <a:schemeClr val="tx1"/>
                </a:solidFill>
                <a:latin typeface="+mn-lt"/>
                <a:ea typeface="+mn-ea"/>
                <a:cs typeface="+mn-cs"/>
              </a:defRPr>
            </a:lvl1pPr>
            <a:lvl2pPr marL="357188" indent="-357188" algn="l" defTabSz="449263" rtl="0" eaLnBrk="1" latinLnBrk="0" hangingPunct="1">
              <a:lnSpc>
                <a:spcPct val="105000"/>
              </a:lnSpc>
              <a:spcBef>
                <a:spcPts val="0"/>
              </a:spcBef>
              <a:buFont typeface="Arial" panose="020B0604020202020204" pitchFamily="34" charset="0"/>
              <a:buChar char="‒"/>
              <a:defRPr sz="2600" kern="1200" baseline="0">
                <a:solidFill>
                  <a:schemeClr val="tx1"/>
                </a:solidFill>
                <a:latin typeface="+mn-lt"/>
                <a:ea typeface="+mn-ea"/>
                <a:cs typeface="+mn-cs"/>
              </a:defRPr>
            </a:lvl2pPr>
            <a:lvl3pPr marL="715963" indent="-358775"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3pPr>
            <a:lvl4pPr marL="1079500" indent="-36353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4pPr>
            <a:lvl5pPr marL="14366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dirty="0"/>
              <a:t>La déclaration d’impôt, une étape incontournable! 	</a:t>
            </a:r>
          </a:p>
          <a:p>
            <a:pPr lvl="1"/>
            <a:r>
              <a:rPr lang="fr-FR" dirty="0"/>
              <a:t>Pourquoi dois-je payer des impôts?</a:t>
            </a:r>
          </a:p>
          <a:p>
            <a:pPr lvl="1"/>
            <a:r>
              <a:rPr lang="fr-FR" dirty="0"/>
              <a:t>Impôts sur le revenu et sur la fortune</a:t>
            </a:r>
          </a:p>
          <a:p>
            <a:pPr lvl="1"/>
            <a:r>
              <a:rPr lang="fr-FR" dirty="0"/>
              <a:t>La décision de taxation</a:t>
            </a:r>
          </a:p>
          <a:p>
            <a:pPr lvl="1"/>
            <a:r>
              <a:rPr lang="fr-FR" dirty="0"/>
              <a:t>Former réclamation</a:t>
            </a:r>
          </a:p>
          <a:p>
            <a:pPr lvl="1"/>
            <a:r>
              <a:rPr lang="fr-FR" dirty="0"/>
              <a:t>Payer ses impôts</a:t>
            </a:r>
          </a:p>
          <a:p>
            <a:pPr lvl="1"/>
            <a:endParaRPr lang="fr-FR" dirty="0"/>
          </a:p>
          <a:p>
            <a:endParaRPr lang="de-CH" dirty="0"/>
          </a:p>
        </p:txBody>
      </p:sp>
    </p:spTree>
    <p:extLst>
      <p:ext uri="{BB962C8B-B14F-4D97-AF65-F5344CB8AC3E}">
        <p14:creationId xmlns:p14="http://schemas.microsoft.com/office/powerpoint/2010/main" val="3960162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fr-FR" dirty="0"/>
              <a:t>Pourquoi dois-je payer des impôts?</a:t>
            </a:r>
          </a:p>
        </p:txBody>
      </p:sp>
    </p:spTree>
    <p:extLst>
      <p:ext uri="{BB962C8B-B14F-4D97-AF65-F5344CB8AC3E}">
        <p14:creationId xmlns:p14="http://schemas.microsoft.com/office/powerpoint/2010/main" val="1309909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FR" dirty="0"/>
              <a:t>À quoi servent les impôts?</a:t>
            </a:r>
            <a:endParaRPr lang="de-CH" dirty="0"/>
          </a:p>
        </p:txBody>
      </p:sp>
      <p:sp>
        <p:nvSpPr>
          <p:cNvPr id="3" name="Textplatzhalter 2"/>
          <p:cNvSpPr>
            <a:spLocks noGrp="1"/>
          </p:cNvSpPr>
          <p:nvPr>
            <p:ph type="body" sz="quarter" idx="13"/>
          </p:nvPr>
        </p:nvSpPr>
        <p:spPr/>
        <p:txBody>
          <a:bodyPr/>
          <a:lstStyle/>
          <a:p>
            <a:r>
              <a:rPr lang="fr-FR" dirty="0"/>
              <a:t>Quelles sont les missions de l’Intendance des impôts?</a:t>
            </a:r>
            <a:endParaRPr lang="de-CH" dirty="0"/>
          </a:p>
        </p:txBody>
      </p:sp>
      <p:sp>
        <p:nvSpPr>
          <p:cNvPr id="9" name="Inhaltsplatzhalter 5"/>
          <p:cNvSpPr txBox="1">
            <a:spLocks/>
          </p:cNvSpPr>
          <p:nvPr/>
        </p:nvSpPr>
        <p:spPr>
          <a:xfrm>
            <a:off x="839416" y="2322000"/>
            <a:ext cx="5257800" cy="4203344"/>
          </a:xfrm>
          <a:prstGeom prst="rect">
            <a:avLst/>
          </a:prstGeom>
        </p:spPr>
        <p:txBody>
          <a:bodyPr vert="horz" lIns="0" tIns="0" rIns="0" bIns="0" rtlCol="0">
            <a:noAutofit/>
          </a:bodyPr>
          <a:lstStyle>
            <a:lvl1pPr marL="0" indent="0" algn="l" defTabSz="449263" rtl="0" eaLnBrk="1" latinLnBrk="0" hangingPunct="1">
              <a:lnSpc>
                <a:spcPct val="105000"/>
              </a:lnSpc>
              <a:spcBef>
                <a:spcPts val="0"/>
              </a:spcBef>
              <a:buFont typeface="Arial" panose="020B0604020202020204" pitchFamily="34" charset="0"/>
              <a:buNone/>
              <a:defRPr sz="2600" kern="1200">
                <a:solidFill>
                  <a:schemeClr val="tx1"/>
                </a:solidFill>
                <a:latin typeface="+mn-lt"/>
                <a:ea typeface="+mn-ea"/>
                <a:cs typeface="+mn-cs"/>
              </a:defRPr>
            </a:lvl1pPr>
            <a:lvl2pPr marL="514350" indent="-514350" algn="l" defTabSz="449263" rtl="0" eaLnBrk="1" latinLnBrk="0" hangingPunct="1">
              <a:lnSpc>
                <a:spcPct val="105000"/>
              </a:lnSpc>
              <a:spcBef>
                <a:spcPts val="0"/>
              </a:spcBef>
              <a:buFont typeface="+mj-lt"/>
              <a:buAutoNum type="arabicPeriod"/>
              <a:defRPr sz="2600" kern="1200" baseline="0">
                <a:solidFill>
                  <a:schemeClr val="tx1"/>
                </a:solidFill>
                <a:latin typeface="+mn-lt"/>
                <a:ea typeface="+mn-ea"/>
                <a:cs typeface="+mn-cs"/>
              </a:defRPr>
            </a:lvl2pPr>
            <a:lvl3pPr marL="895350" indent="-358775"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3pPr>
            <a:lvl4pPr marL="1254125" indent="-358775"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4pPr>
            <a:lvl5pPr marL="1611313"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Découvrez-le dans notre petit film explicatif. </a:t>
            </a:r>
          </a:p>
          <a:p>
            <a:r>
              <a:rPr lang="fr-CH" dirty="0"/>
              <a:t>Guidée par l’ours des impôts, notre sympathique mascotte, Lena parcourt en tandem des lieux emblématiques de Berne.</a:t>
            </a:r>
            <a:endParaRPr lang="fr-FR" dirty="0"/>
          </a:p>
          <a:p>
            <a:r>
              <a:rPr lang="fr-CH" dirty="0"/>
              <a:t>À chaque étape clé de leur voyage, l’ours décrit l’utilisation des ressources fiscales et les missions de l’Intendance des impôts</a:t>
            </a:r>
            <a:r>
              <a:rPr lang="fr-FR" dirty="0"/>
              <a:t>.</a:t>
            </a:r>
          </a:p>
        </p:txBody>
      </p:sp>
      <p:pic>
        <p:nvPicPr>
          <p:cNvPr id="6" name="Grafik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2183" y="2321496"/>
            <a:ext cx="4069929" cy="4066164"/>
          </a:xfrm>
          <a:prstGeom prst="rect">
            <a:avLst/>
          </a:prstGeom>
        </p:spPr>
      </p:pic>
    </p:spTree>
    <p:extLst>
      <p:ext uri="{BB962C8B-B14F-4D97-AF65-F5344CB8AC3E}">
        <p14:creationId xmlns:p14="http://schemas.microsoft.com/office/powerpoint/2010/main" val="2911203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CH" dirty="0"/>
              <a:t>Où vont mes impôts?</a:t>
            </a:r>
          </a:p>
        </p:txBody>
      </p:sp>
      <p:sp>
        <p:nvSpPr>
          <p:cNvPr id="9" name="Inhaltsplatzhalter 5"/>
          <p:cNvSpPr txBox="1">
            <a:spLocks/>
          </p:cNvSpPr>
          <p:nvPr/>
        </p:nvSpPr>
        <p:spPr>
          <a:xfrm>
            <a:off x="839416" y="1916946"/>
            <a:ext cx="5257800" cy="4536504"/>
          </a:xfrm>
          <a:prstGeom prst="rect">
            <a:avLst/>
          </a:prstGeom>
        </p:spPr>
        <p:txBody>
          <a:bodyPr vert="horz" lIns="0" tIns="0" rIns="0" bIns="0" rtlCol="0">
            <a:noAutofit/>
          </a:bodyPr>
          <a:lstStyle>
            <a:lvl1pPr marL="0" indent="0" algn="l" defTabSz="449263" rtl="0" eaLnBrk="1" latinLnBrk="0" hangingPunct="1">
              <a:lnSpc>
                <a:spcPct val="105000"/>
              </a:lnSpc>
              <a:spcBef>
                <a:spcPts val="0"/>
              </a:spcBef>
              <a:buFont typeface="Arial" panose="020B0604020202020204" pitchFamily="34" charset="0"/>
              <a:buNone/>
              <a:defRPr sz="2600" kern="1200">
                <a:solidFill>
                  <a:schemeClr val="tx1"/>
                </a:solidFill>
                <a:latin typeface="+mn-lt"/>
                <a:ea typeface="+mn-ea"/>
                <a:cs typeface="+mn-cs"/>
              </a:defRPr>
            </a:lvl1pPr>
            <a:lvl2pPr marL="514350" indent="-514350" algn="l" defTabSz="449263" rtl="0" eaLnBrk="1" latinLnBrk="0" hangingPunct="1">
              <a:lnSpc>
                <a:spcPct val="105000"/>
              </a:lnSpc>
              <a:spcBef>
                <a:spcPts val="0"/>
              </a:spcBef>
              <a:buFont typeface="+mj-lt"/>
              <a:buAutoNum type="arabicPeriod"/>
              <a:defRPr sz="2600" kern="1200" baseline="0">
                <a:solidFill>
                  <a:schemeClr val="tx1"/>
                </a:solidFill>
                <a:latin typeface="+mn-lt"/>
                <a:ea typeface="+mn-ea"/>
                <a:cs typeface="+mn-cs"/>
              </a:defRPr>
            </a:lvl2pPr>
            <a:lvl3pPr marL="895350" indent="-358775"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3pPr>
            <a:lvl4pPr marL="1254125" indent="-358775"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4pPr>
            <a:lvl5pPr marL="1611313"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Découvrez-le dans notre petit film explicatif. </a:t>
            </a:r>
          </a:p>
          <a:p>
            <a:r>
              <a:rPr lang="fr-CH" dirty="0"/>
              <a:t>L’ours des impôts accompagne Lena en tandem dans des lieux emblématiques de Berne et</a:t>
            </a:r>
            <a:br>
              <a:rPr lang="fr-CH" dirty="0"/>
            </a:br>
            <a:r>
              <a:rPr lang="fr-CH" dirty="0"/>
              <a:t>lui explique à quoi sert l’argent</a:t>
            </a:r>
            <a:br>
              <a:rPr lang="fr-CH" dirty="0"/>
            </a:br>
            <a:r>
              <a:rPr lang="fr-CH" dirty="0"/>
              <a:t>des impôts.</a:t>
            </a:r>
            <a:endParaRPr lang="fr-FR" dirty="0"/>
          </a:p>
        </p:txBody>
      </p:sp>
      <p:pic>
        <p:nvPicPr>
          <p:cNvPr id="6" name="Grafik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1" y="1917812"/>
            <a:ext cx="5726110" cy="3216118"/>
          </a:xfrm>
          <a:prstGeom prst="rect">
            <a:avLst/>
          </a:prstGeom>
        </p:spPr>
      </p:pic>
    </p:spTree>
    <p:extLst>
      <p:ext uri="{BB962C8B-B14F-4D97-AF65-F5344CB8AC3E}">
        <p14:creationId xmlns:p14="http://schemas.microsoft.com/office/powerpoint/2010/main" val="549391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00056" y="1635384"/>
            <a:ext cx="5117738" cy="4961969"/>
          </a:xfrm>
        </p:spPr>
      </p:pic>
      <p:sp>
        <p:nvSpPr>
          <p:cNvPr id="4" name="Titel 3"/>
          <p:cNvSpPr>
            <a:spLocks noGrp="1"/>
          </p:cNvSpPr>
          <p:nvPr>
            <p:ph type="title"/>
          </p:nvPr>
        </p:nvSpPr>
        <p:spPr/>
        <p:txBody>
          <a:bodyPr/>
          <a:lstStyle/>
          <a:p>
            <a:r>
              <a:rPr lang="fr-FR" dirty="0"/>
              <a:t>Les impôts couvrent les dépenses publiques 1/2</a:t>
            </a:r>
            <a:endParaRPr lang="de-CH" dirty="0"/>
          </a:p>
        </p:txBody>
      </p:sp>
      <p:sp>
        <p:nvSpPr>
          <p:cNvPr id="6" name="Textplatzhalter 5"/>
          <p:cNvSpPr>
            <a:spLocks noGrp="1"/>
          </p:cNvSpPr>
          <p:nvPr>
            <p:ph type="body" sz="quarter" idx="13"/>
          </p:nvPr>
        </p:nvSpPr>
        <p:spPr/>
        <p:txBody>
          <a:bodyPr/>
          <a:lstStyle/>
          <a:p>
            <a:r>
              <a:rPr lang="fr-CH" dirty="0"/>
              <a:t>Où vont mes impôts?</a:t>
            </a:r>
          </a:p>
        </p:txBody>
      </p:sp>
      <p:sp>
        <p:nvSpPr>
          <p:cNvPr id="8" name="Inhaltsplatzhalter 4"/>
          <p:cNvSpPr txBox="1">
            <a:spLocks/>
          </p:cNvSpPr>
          <p:nvPr/>
        </p:nvSpPr>
        <p:spPr>
          <a:xfrm>
            <a:off x="839789" y="2420888"/>
            <a:ext cx="4968179" cy="3960440"/>
          </a:xfrm>
          <a:prstGeom prst="rect">
            <a:avLst/>
          </a:prstGeom>
        </p:spPr>
        <p:txBody>
          <a:bodyPr vert="horz" lIns="0" tIns="0" rIns="0" bIns="0" rtlCol="0">
            <a:noAutofit/>
          </a:bodyPr>
          <a:lstStyle>
            <a:lvl1pPr marL="0" indent="0" algn="l" defTabSz="449263" rtl="0" eaLnBrk="1" latinLnBrk="0" hangingPunct="1">
              <a:lnSpc>
                <a:spcPct val="105000"/>
              </a:lnSpc>
              <a:spcBef>
                <a:spcPts val="0"/>
              </a:spcBef>
              <a:buFont typeface="Arial" panose="020B0604020202020204" pitchFamily="34" charset="0"/>
              <a:buNone/>
              <a:defRPr sz="2600" kern="1200">
                <a:solidFill>
                  <a:schemeClr val="tx1"/>
                </a:solidFill>
                <a:latin typeface="+mn-lt"/>
                <a:ea typeface="+mn-ea"/>
                <a:cs typeface="+mn-cs"/>
              </a:defRPr>
            </a:lvl1pPr>
            <a:lvl2pPr marL="514350" indent="-514350" algn="l" defTabSz="449263" rtl="0" eaLnBrk="1" latinLnBrk="0" hangingPunct="1">
              <a:lnSpc>
                <a:spcPct val="105000"/>
              </a:lnSpc>
              <a:spcBef>
                <a:spcPts val="0"/>
              </a:spcBef>
              <a:buFont typeface="+mj-lt"/>
              <a:buAutoNum type="arabicPeriod"/>
              <a:defRPr sz="2600" kern="1200" baseline="0">
                <a:solidFill>
                  <a:schemeClr val="tx1"/>
                </a:solidFill>
                <a:latin typeface="+mn-lt"/>
                <a:ea typeface="+mn-ea"/>
                <a:cs typeface="+mn-cs"/>
              </a:defRPr>
            </a:lvl2pPr>
            <a:lvl3pPr marL="895350" indent="-358775"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3pPr>
            <a:lvl4pPr marL="1254125" indent="-358775"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4pPr>
            <a:lvl5pPr marL="1611313"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L’illustration ci-dessus montre combien de francs le canton attribue à chacun de ses domaines d’activité sur 100 francs de rentrées fiscales.</a:t>
            </a:r>
          </a:p>
        </p:txBody>
      </p:sp>
    </p:spTree>
    <p:extLst>
      <p:ext uri="{BB962C8B-B14F-4D97-AF65-F5344CB8AC3E}">
        <p14:creationId xmlns:p14="http://schemas.microsoft.com/office/powerpoint/2010/main" val="996411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fr-FR" dirty="0"/>
              <a:t>Les impôts couvrent les dépenses publiques 2/2</a:t>
            </a:r>
            <a:endParaRPr lang="de-CH" dirty="0"/>
          </a:p>
        </p:txBody>
      </p:sp>
      <p:pic>
        <p:nvPicPr>
          <p:cNvPr id="3" name="Grafik 2"/>
          <p:cNvPicPr>
            <a:picLocks noChangeAspect="1"/>
          </p:cNvPicPr>
          <p:nvPr/>
        </p:nvPicPr>
        <p:blipFill>
          <a:blip r:embed="rId3"/>
          <a:stretch>
            <a:fillRect/>
          </a:stretch>
        </p:blipFill>
        <p:spPr>
          <a:xfrm>
            <a:off x="840035" y="1881288"/>
            <a:ext cx="6221934" cy="4725874"/>
          </a:xfrm>
          <a:prstGeom prst="rect">
            <a:avLst/>
          </a:prstGeom>
        </p:spPr>
      </p:pic>
      <p:pic>
        <p:nvPicPr>
          <p:cNvPr id="4" name="Grafik 3"/>
          <p:cNvPicPr>
            <a:picLocks noChangeAspect="1"/>
          </p:cNvPicPr>
          <p:nvPr/>
        </p:nvPicPr>
        <p:blipFill>
          <a:blip r:embed="rId4"/>
          <a:stretch>
            <a:fillRect/>
          </a:stretch>
        </p:blipFill>
        <p:spPr>
          <a:xfrm>
            <a:off x="7911314" y="1844876"/>
            <a:ext cx="3910800" cy="4762285"/>
          </a:xfrm>
          <a:prstGeom prst="rect">
            <a:avLst/>
          </a:prstGeom>
        </p:spPr>
      </p:pic>
    </p:spTree>
    <p:extLst>
      <p:ext uri="{BB962C8B-B14F-4D97-AF65-F5344CB8AC3E}">
        <p14:creationId xmlns:p14="http://schemas.microsoft.com/office/powerpoint/2010/main" val="238287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fr-CH" sz="3600" dirty="0"/>
              <a:t>Différents types d’impôts</a:t>
            </a:r>
            <a:endParaRPr lang="de-CH"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rcRect/>
          <a:stretch/>
        </p:blipFill>
        <p:spPr>
          <a:xfrm>
            <a:off x="838200" y="1772816"/>
            <a:ext cx="10386104" cy="4890924"/>
          </a:xfrm>
          <a:prstGeom prst="rect">
            <a:avLst/>
          </a:prstGeom>
        </p:spPr>
      </p:pic>
    </p:spTree>
    <p:extLst>
      <p:ext uri="{BB962C8B-B14F-4D97-AF65-F5344CB8AC3E}">
        <p14:creationId xmlns:p14="http://schemas.microsoft.com/office/powerpoint/2010/main" val="2721917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fr-FR" dirty="0"/>
              <a:t>Qui doit payer des impôts?</a:t>
            </a:r>
            <a:endParaRPr lang="de-CH" dirty="0"/>
          </a:p>
        </p:txBody>
      </p:sp>
      <p:sp>
        <p:nvSpPr>
          <p:cNvPr id="6" name="Inhaltsplatzhalter 5"/>
          <p:cNvSpPr>
            <a:spLocks noGrp="1"/>
          </p:cNvSpPr>
          <p:nvPr>
            <p:ph idx="1"/>
          </p:nvPr>
        </p:nvSpPr>
        <p:spPr/>
        <p:txBody>
          <a:bodyPr/>
          <a:lstStyle/>
          <a:p>
            <a:pPr lvl="1"/>
            <a:r>
              <a:rPr lang="fr-FR" dirty="0"/>
              <a:t>En principe, </a:t>
            </a:r>
            <a:r>
              <a:rPr lang="fr-FR" b="1" dirty="0"/>
              <a:t>tous les particuliers </a:t>
            </a:r>
            <a:r>
              <a:rPr lang="fr-FR" dirty="0"/>
              <a:t>(personnes physiques) doivent payer des impôts, y compris les étudiantes et étudiants, les </a:t>
            </a:r>
            <a:r>
              <a:rPr lang="fr-CH" dirty="0"/>
              <a:t>personnes retraitées</a:t>
            </a:r>
            <a:r>
              <a:rPr lang="fr-FR" dirty="0"/>
              <a:t>, les bénéficiaires de l’aide sociale et toutes les personnes qui exercent une activité lucrative indépendante, telles que les médecins, les avocates et avocats, ainsi que les artisans. </a:t>
            </a:r>
          </a:p>
          <a:p>
            <a:pPr lvl="1"/>
            <a:r>
              <a:rPr lang="fr-FR" dirty="0"/>
              <a:t>Les </a:t>
            </a:r>
            <a:r>
              <a:rPr lang="fr-FR" b="1" dirty="0"/>
              <a:t>personnes morales </a:t>
            </a:r>
            <a:r>
              <a:rPr lang="fr-FR" dirty="0"/>
              <a:t>(p. ex. sociétés anonymes [SA] et associations)</a:t>
            </a:r>
          </a:p>
        </p:txBody>
      </p:sp>
    </p:spTree>
    <p:extLst>
      <p:ext uri="{BB962C8B-B14F-4D97-AF65-F5344CB8AC3E}">
        <p14:creationId xmlns:p14="http://schemas.microsoft.com/office/powerpoint/2010/main" val="4125973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Pourquoi dois-je payer des impôts?</a:t>
            </a:r>
            <a:endParaRPr lang="de-CH" dirty="0"/>
          </a:p>
        </p:txBody>
      </p:sp>
      <p:sp>
        <p:nvSpPr>
          <p:cNvPr id="3" name="Inhaltsplatzhalter 2"/>
          <p:cNvSpPr>
            <a:spLocks noGrp="1"/>
          </p:cNvSpPr>
          <p:nvPr>
            <p:ph idx="1"/>
          </p:nvPr>
        </p:nvSpPr>
        <p:spPr/>
        <p:txBody>
          <a:bodyPr/>
          <a:lstStyle/>
          <a:p>
            <a:pPr lvl="1"/>
            <a:r>
              <a:rPr lang="fr-FR" dirty="0"/>
              <a:t>Contrairement aux émoluments, les impôts sont dus indépendamment des prestations publiques utilisées.</a:t>
            </a:r>
          </a:p>
          <a:p>
            <a:pPr lvl="1"/>
            <a:r>
              <a:rPr lang="fr-FR" dirty="0"/>
              <a:t>Ils sont prélevés pour couvrir les besoins financiers généraux.</a:t>
            </a:r>
          </a:p>
          <a:p>
            <a:pPr lvl="1"/>
            <a:r>
              <a:rPr lang="fr-FR" dirty="0"/>
              <a:t>Les impôts sont des prestations pécuniaires.</a:t>
            </a:r>
          </a:p>
          <a:p>
            <a:pPr lvl="1"/>
            <a:r>
              <a:rPr lang="fr-FR" dirty="0"/>
              <a:t>La Confédération et/ou le canton et/ou une collectivité publique qui y est habilitée par le canton (p.ex. une commune ou une paroisse) sont autorisés à prélever des impôts. </a:t>
            </a:r>
          </a:p>
          <a:p>
            <a:pPr lvl="1"/>
            <a:r>
              <a:rPr lang="fr-FR" dirty="0"/>
              <a:t>L’impôt est généralement dû à ton lieu de résidence au 31 décembre</a:t>
            </a:r>
            <a:br>
              <a:rPr lang="fr-FR" dirty="0"/>
            </a:br>
            <a:r>
              <a:rPr lang="fr-FR" dirty="0"/>
              <a:t>de l’année en question.</a:t>
            </a:r>
          </a:p>
        </p:txBody>
      </p:sp>
    </p:spTree>
    <p:extLst>
      <p:ext uri="{BB962C8B-B14F-4D97-AF65-F5344CB8AC3E}">
        <p14:creationId xmlns:p14="http://schemas.microsoft.com/office/powerpoint/2010/main" val="104071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À qui versons-nous des impôts?</a:t>
            </a:r>
            <a:endParaRPr lang="de-CH" dirty="0"/>
          </a:p>
        </p:txBody>
      </p:sp>
      <p:sp>
        <p:nvSpPr>
          <p:cNvPr id="3" name="Inhaltsplatzhalter 2"/>
          <p:cNvSpPr>
            <a:spLocks noGrp="1"/>
          </p:cNvSpPr>
          <p:nvPr>
            <p:ph idx="1"/>
          </p:nvPr>
        </p:nvSpPr>
        <p:spPr/>
        <p:txBody>
          <a:bodyPr/>
          <a:lstStyle/>
          <a:p>
            <a:r>
              <a:rPr lang="fr-FR" b="1" dirty="0"/>
              <a:t>Confédération</a:t>
            </a:r>
          </a:p>
          <a:p>
            <a:r>
              <a:rPr lang="fr-FR" dirty="0"/>
              <a:t>Prélève les impôts auxquels elle a droit en vertu</a:t>
            </a:r>
            <a:br>
              <a:rPr lang="fr-FR" dirty="0"/>
            </a:br>
            <a:r>
              <a:rPr lang="fr-FR" dirty="0"/>
              <a:t>de la Constitution fédérale.</a:t>
            </a:r>
          </a:p>
          <a:p>
            <a:endParaRPr lang="fr-FR" dirty="0"/>
          </a:p>
          <a:p>
            <a:r>
              <a:rPr lang="fr-FR" b="1" dirty="0"/>
              <a:t>Cantons</a:t>
            </a:r>
          </a:p>
          <a:p>
            <a:r>
              <a:rPr lang="fr-FR" dirty="0"/>
              <a:t>Peuvent prélever tous les impôts qui ne sont pas exclusivement dus</a:t>
            </a:r>
            <a:br>
              <a:rPr lang="fr-FR" dirty="0"/>
            </a:br>
            <a:r>
              <a:rPr lang="fr-FR" dirty="0"/>
              <a:t>à la Confédération en vertu de la Constitution fédérale.</a:t>
            </a:r>
          </a:p>
          <a:p>
            <a:endParaRPr lang="fr-FR" dirty="0"/>
          </a:p>
          <a:p>
            <a:r>
              <a:rPr lang="fr-FR" b="1" dirty="0"/>
              <a:t>Communes</a:t>
            </a:r>
          </a:p>
          <a:p>
            <a:r>
              <a:rPr lang="fr-FR" dirty="0"/>
              <a:t>Ne peuvent prélever que les impôts que la Constitution cantonale</a:t>
            </a:r>
            <a:br>
              <a:rPr lang="fr-FR" dirty="0"/>
            </a:br>
            <a:r>
              <a:rPr lang="fr-FR" dirty="0"/>
              <a:t>leur permet de percevoir. </a:t>
            </a:r>
          </a:p>
          <a:p>
            <a:r>
              <a:rPr lang="fr-FR" dirty="0"/>
              <a:t> </a:t>
            </a:r>
          </a:p>
          <a:p>
            <a:endParaRPr lang="de-CH" dirty="0"/>
          </a:p>
        </p:txBody>
      </p:sp>
    </p:spTree>
    <p:extLst>
      <p:ext uri="{BB962C8B-B14F-4D97-AF65-F5344CB8AC3E}">
        <p14:creationId xmlns:p14="http://schemas.microsoft.com/office/powerpoint/2010/main" val="3458256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Impôts: l’essentiel en bref</a:t>
            </a:r>
          </a:p>
        </p:txBody>
      </p:sp>
      <p:sp>
        <p:nvSpPr>
          <p:cNvPr id="3" name="Inhaltsplatzhalter 2"/>
          <p:cNvSpPr>
            <a:spLocks noGrp="1"/>
          </p:cNvSpPr>
          <p:nvPr>
            <p:ph idx="1"/>
          </p:nvPr>
        </p:nvSpPr>
        <p:spPr/>
        <p:txBody>
          <a:bodyPr/>
          <a:lstStyle/>
          <a:p>
            <a:r>
              <a:rPr lang="fr-FR" dirty="0"/>
              <a:t>Remarques: </a:t>
            </a:r>
          </a:p>
          <a:p>
            <a:pPr lvl="1"/>
            <a:r>
              <a:rPr lang="fr-FR" dirty="0"/>
              <a:t>Les impôts couvrent une grande partie des dépenses publiques.</a:t>
            </a:r>
          </a:p>
          <a:p>
            <a:pPr lvl="1"/>
            <a:r>
              <a:rPr lang="fr-FR" dirty="0"/>
              <a:t>La grande majorité des personnes, physiques ou morales,</a:t>
            </a:r>
            <a:br>
              <a:rPr lang="fr-FR" dirty="0"/>
            </a:br>
            <a:r>
              <a:rPr lang="fr-FR" dirty="0"/>
              <a:t>doivent payer des impôts.</a:t>
            </a:r>
          </a:p>
          <a:p>
            <a:pPr lvl="1"/>
            <a:r>
              <a:rPr lang="fr-FR" dirty="0"/>
              <a:t>La Confédération, les cantons et les communes prélèvent des impôts.</a:t>
            </a:r>
          </a:p>
          <a:p>
            <a:endParaRPr lang="de-CH" dirty="0"/>
          </a:p>
        </p:txBody>
      </p:sp>
    </p:spTree>
    <p:extLst>
      <p:ext uri="{BB962C8B-B14F-4D97-AF65-F5344CB8AC3E}">
        <p14:creationId xmlns:p14="http://schemas.microsoft.com/office/powerpoint/2010/main" val="2589923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39787" y="2132855"/>
            <a:ext cx="10982325" cy="2880321"/>
          </a:xfrm>
        </p:spPr>
        <p:txBody>
          <a:bodyPr anchor="t" anchorCtr="0"/>
          <a:lstStyle/>
          <a:p>
            <a:r>
              <a:rPr lang="fr-FR" dirty="0"/>
              <a:t>La déclaration d’impôt,</a:t>
            </a:r>
            <a:br>
              <a:rPr lang="fr-FR" dirty="0"/>
            </a:br>
            <a:r>
              <a:rPr lang="fr-FR" dirty="0"/>
              <a:t>une étape incontournable!</a:t>
            </a:r>
            <a:endParaRPr lang="fr-FR" noProof="0" dirty="0"/>
          </a:p>
        </p:txBody>
      </p:sp>
    </p:spTree>
    <p:extLst>
      <p:ext uri="{BB962C8B-B14F-4D97-AF65-F5344CB8AC3E}">
        <p14:creationId xmlns:p14="http://schemas.microsoft.com/office/powerpoint/2010/main" val="4116136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fr-FR" dirty="0"/>
              <a:t>Impôts sur le revenu et sur la fortune</a:t>
            </a:r>
            <a:endParaRPr lang="de-CH" dirty="0"/>
          </a:p>
        </p:txBody>
      </p:sp>
    </p:spTree>
    <p:extLst>
      <p:ext uri="{BB962C8B-B14F-4D97-AF65-F5344CB8AC3E}">
        <p14:creationId xmlns:p14="http://schemas.microsoft.com/office/powerpoint/2010/main" val="1619136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fr-FR" dirty="0"/>
              <a:t>La déclaration d’impôt permet de déterminer</a:t>
            </a:r>
            <a:br>
              <a:rPr lang="fr-FR" dirty="0"/>
            </a:br>
            <a:r>
              <a:rPr lang="fr-FR" dirty="0"/>
              <a:t>les impôts sur le revenu et la fortune</a:t>
            </a:r>
            <a:endParaRPr lang="de-CH" dirty="0"/>
          </a:p>
        </p:txBody>
      </p:sp>
      <p:sp>
        <p:nvSpPr>
          <p:cNvPr id="5" name="Inhaltsplatzhalter 4"/>
          <p:cNvSpPr>
            <a:spLocks noGrp="1"/>
          </p:cNvSpPr>
          <p:nvPr>
            <p:ph idx="1"/>
          </p:nvPr>
        </p:nvSpPr>
        <p:spPr>
          <a:xfrm>
            <a:off x="838200" y="2420888"/>
            <a:ext cx="11162456" cy="4104456"/>
          </a:xfrm>
        </p:spPr>
        <p:txBody>
          <a:bodyPr/>
          <a:lstStyle/>
          <a:p>
            <a:pPr lvl="1"/>
            <a:r>
              <a:rPr lang="fr-FR" dirty="0"/>
              <a:t>La taxation des particuliers (dont je fais partie) permet de fixer les impôts sur le revenu et sur la fortune.</a:t>
            </a:r>
          </a:p>
          <a:p>
            <a:pPr lvl="1"/>
            <a:r>
              <a:rPr lang="fr-FR" dirty="0"/>
              <a:t>L’</a:t>
            </a:r>
            <a:r>
              <a:rPr lang="fr-FR" b="1" dirty="0"/>
              <a:t>impôt sur le revenu </a:t>
            </a:r>
            <a:r>
              <a:rPr lang="fr-FR" dirty="0"/>
              <a:t>est prélevé sur ce que je reçois (p.ex. un salaire).</a:t>
            </a:r>
          </a:p>
          <a:p>
            <a:pPr lvl="1"/>
            <a:r>
              <a:rPr lang="fr-FR" dirty="0"/>
              <a:t>L’</a:t>
            </a:r>
            <a:r>
              <a:rPr lang="fr-FR" b="1" dirty="0"/>
              <a:t>impôt sur la fortune </a:t>
            </a:r>
            <a:r>
              <a:rPr lang="fr-FR" dirty="0"/>
              <a:t>est prélevé sur ce dont je suis propriétaire (p.ex. un compte bancaire).</a:t>
            </a:r>
            <a:br>
              <a:rPr lang="fr-FR" dirty="0"/>
            </a:br>
            <a:r>
              <a:rPr lang="fr-CH" dirty="0"/>
              <a:t>Les éléments suivants ne sont pas pris en compte:</a:t>
            </a:r>
          </a:p>
          <a:p>
            <a:pPr lvl="2"/>
            <a:r>
              <a:rPr lang="fr-CH" dirty="0"/>
              <a:t>Le mobilier de ménage (p.ex. ustensiles de cuisine)</a:t>
            </a:r>
          </a:p>
          <a:p>
            <a:pPr lvl="2"/>
            <a:r>
              <a:rPr lang="fr-CH" dirty="0"/>
              <a:t>Les objets personnels d’usage courant (meubles)</a:t>
            </a:r>
          </a:p>
          <a:p>
            <a:pPr lvl="2"/>
            <a:r>
              <a:rPr lang="fr-CH" dirty="0"/>
              <a:t>Les habits, vélos, ordinateurs, etc.</a:t>
            </a:r>
          </a:p>
        </p:txBody>
      </p:sp>
    </p:spTree>
    <p:extLst>
      <p:ext uri="{BB962C8B-B14F-4D97-AF65-F5344CB8AC3E}">
        <p14:creationId xmlns:p14="http://schemas.microsoft.com/office/powerpoint/2010/main" val="2176690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fr-FR" dirty="0"/>
              <a:t>Impôt sur le revenu des particuliers</a:t>
            </a:r>
            <a:endParaRPr lang="de-CH" dirty="0"/>
          </a:p>
        </p:txBody>
      </p:sp>
      <p:graphicFrame>
        <p:nvGraphicFramePr>
          <p:cNvPr id="5" name="Diagramm 4"/>
          <p:cNvGraphicFramePr/>
          <p:nvPr>
            <p:extLst>
              <p:ext uri="{D42A27DB-BD31-4B8C-83A1-F6EECF244321}">
                <p14:modId xmlns:p14="http://schemas.microsoft.com/office/powerpoint/2010/main" val="517435508"/>
              </p:ext>
            </p:extLst>
          </p:nvPr>
        </p:nvGraphicFramePr>
        <p:xfrm>
          <a:off x="1775520" y="1852546"/>
          <a:ext cx="10046593" cy="4672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feld 5"/>
          <p:cNvSpPr txBox="1"/>
          <p:nvPr/>
        </p:nvSpPr>
        <p:spPr>
          <a:xfrm>
            <a:off x="838200" y="3068960"/>
            <a:ext cx="935732" cy="864096"/>
          </a:xfrm>
          <a:prstGeom prst="rect">
            <a:avLst/>
          </a:prstGeom>
          <a:noFill/>
        </p:spPr>
        <p:txBody>
          <a:bodyPr wrap="square" lIns="0" tIns="0" rIns="0" bIns="0" rtlCol="0" anchor="ctr" anchorCtr="0">
            <a:noAutofit/>
          </a:bodyPr>
          <a:lstStyle/>
          <a:p>
            <a:r>
              <a:rPr lang="de-CH" sz="4800" b="1" dirty="0"/>
              <a:t>–</a:t>
            </a:r>
          </a:p>
        </p:txBody>
      </p:sp>
      <p:sp>
        <p:nvSpPr>
          <p:cNvPr id="7" name="Textfeld 6"/>
          <p:cNvSpPr txBox="1"/>
          <p:nvPr/>
        </p:nvSpPr>
        <p:spPr>
          <a:xfrm>
            <a:off x="838200" y="4365104"/>
            <a:ext cx="935732" cy="864096"/>
          </a:xfrm>
          <a:prstGeom prst="rect">
            <a:avLst/>
          </a:prstGeom>
          <a:noFill/>
        </p:spPr>
        <p:txBody>
          <a:bodyPr wrap="square" lIns="0" tIns="0" rIns="0" bIns="0" rtlCol="0" anchor="ctr" anchorCtr="0">
            <a:noAutofit/>
          </a:bodyPr>
          <a:lstStyle/>
          <a:p>
            <a:r>
              <a:rPr lang="de-CH" sz="4800" b="1" dirty="0"/>
              <a:t>–</a:t>
            </a:r>
          </a:p>
        </p:txBody>
      </p:sp>
      <p:sp>
        <p:nvSpPr>
          <p:cNvPr id="8" name="Textfeld 7"/>
          <p:cNvSpPr txBox="1"/>
          <p:nvPr/>
        </p:nvSpPr>
        <p:spPr>
          <a:xfrm>
            <a:off x="838200" y="5661248"/>
            <a:ext cx="935732" cy="864096"/>
          </a:xfrm>
          <a:prstGeom prst="rect">
            <a:avLst/>
          </a:prstGeom>
          <a:noFill/>
        </p:spPr>
        <p:txBody>
          <a:bodyPr wrap="square" lIns="0" tIns="0" rIns="0" bIns="0" rtlCol="0" anchor="ctr" anchorCtr="0">
            <a:noAutofit/>
          </a:bodyPr>
          <a:lstStyle/>
          <a:p>
            <a:r>
              <a:rPr lang="de-CH" sz="4800" b="1" dirty="0"/>
              <a:t>=</a:t>
            </a:r>
          </a:p>
        </p:txBody>
      </p:sp>
    </p:spTree>
    <p:extLst>
      <p:ext uri="{BB962C8B-B14F-4D97-AF65-F5344CB8AC3E}">
        <p14:creationId xmlns:p14="http://schemas.microsoft.com/office/powerpoint/2010/main" val="4137830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Revenu brut</a:t>
            </a:r>
          </a:p>
        </p:txBody>
      </p:sp>
      <p:sp>
        <p:nvSpPr>
          <p:cNvPr id="3" name="Inhaltsplatzhalter 2"/>
          <p:cNvSpPr>
            <a:spLocks noGrp="1"/>
          </p:cNvSpPr>
          <p:nvPr>
            <p:ph idx="1"/>
          </p:nvPr>
        </p:nvSpPr>
        <p:spPr/>
        <p:txBody>
          <a:bodyPr/>
          <a:lstStyle/>
          <a:p>
            <a:r>
              <a:rPr lang="fr-FR" b="1" dirty="0"/>
              <a:t>Principe: </a:t>
            </a:r>
            <a:r>
              <a:rPr lang="fr-FR" dirty="0"/>
              <a:t>tous les revenus, à quelques exceptions près</a:t>
            </a:r>
          </a:p>
          <a:p>
            <a:endParaRPr lang="fr-FR" dirty="0"/>
          </a:p>
          <a:p>
            <a:r>
              <a:rPr lang="fr-FR" dirty="0"/>
              <a:t>Six catégories de revenus:</a:t>
            </a:r>
          </a:p>
          <a:p>
            <a:pPr lvl="1"/>
            <a:r>
              <a:rPr lang="fr-FR" dirty="0"/>
              <a:t>Revenus provenant d’une activité lucrative dépendante </a:t>
            </a:r>
          </a:p>
          <a:p>
            <a:pPr lvl="1"/>
            <a:r>
              <a:rPr lang="fr-FR" dirty="0"/>
              <a:t>Revenus provenant d’une activité lucrative indépendante</a:t>
            </a:r>
          </a:p>
          <a:p>
            <a:pPr lvl="1"/>
            <a:r>
              <a:rPr lang="fr-FR" dirty="0"/>
              <a:t>Revenus provenant de la fortune mobilière et immobilière</a:t>
            </a:r>
          </a:p>
          <a:p>
            <a:pPr lvl="1"/>
            <a:r>
              <a:rPr lang="fr-FR" dirty="0"/>
              <a:t>Revenus provenant de la prévoyance</a:t>
            </a:r>
          </a:p>
          <a:p>
            <a:pPr lvl="1"/>
            <a:r>
              <a:rPr lang="fr-FR" dirty="0"/>
              <a:t>Autres revenus</a:t>
            </a:r>
          </a:p>
          <a:p>
            <a:pPr lvl="1"/>
            <a:r>
              <a:rPr lang="fr-FR" dirty="0"/>
              <a:t>Revenus non imposables</a:t>
            </a:r>
          </a:p>
          <a:p>
            <a:endParaRPr lang="de-CH" dirty="0"/>
          </a:p>
        </p:txBody>
      </p:sp>
    </p:spTree>
    <p:extLst>
      <p:ext uri="{BB962C8B-B14F-4D97-AF65-F5344CB8AC3E}">
        <p14:creationId xmlns:p14="http://schemas.microsoft.com/office/powerpoint/2010/main" val="265391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Frais d’obtention du revenu</a:t>
            </a:r>
          </a:p>
        </p:txBody>
      </p:sp>
      <p:sp>
        <p:nvSpPr>
          <p:cNvPr id="3" name="Inhaltsplatzhalter 2"/>
          <p:cNvSpPr>
            <a:spLocks noGrp="1"/>
          </p:cNvSpPr>
          <p:nvPr>
            <p:ph idx="1"/>
          </p:nvPr>
        </p:nvSpPr>
        <p:spPr/>
        <p:txBody>
          <a:bodyPr/>
          <a:lstStyle/>
          <a:p>
            <a:r>
              <a:rPr lang="fr-FR" b="1" dirty="0"/>
              <a:t>Principe: </a:t>
            </a:r>
            <a:r>
              <a:rPr lang="fr-FR" dirty="0"/>
              <a:t>charges et déductions générales (art. 30 LI)</a:t>
            </a:r>
          </a:p>
          <a:p>
            <a:endParaRPr lang="fr-FR" dirty="0"/>
          </a:p>
          <a:p>
            <a:r>
              <a:rPr lang="fr-FR" dirty="0"/>
              <a:t>Trois catégories de frais d’obtention:</a:t>
            </a:r>
          </a:p>
          <a:p>
            <a:pPr lvl="1"/>
            <a:r>
              <a:rPr lang="fr-FR" dirty="0"/>
              <a:t>Frais professionnels en cas d’activité lucrative dépendante (art. 31 LI)</a:t>
            </a:r>
          </a:p>
          <a:p>
            <a:pPr lvl="1"/>
            <a:r>
              <a:rPr lang="fr-FR" dirty="0"/>
              <a:t>Charges en cas d’activité lucrative indépendante (art. 32 à 35 LI)</a:t>
            </a:r>
          </a:p>
          <a:p>
            <a:pPr lvl="1"/>
            <a:r>
              <a:rPr lang="fr-FR" dirty="0"/>
              <a:t>Frais pour la fortune mobilière et immobilière (art. 36 et 37 LI)</a:t>
            </a:r>
          </a:p>
        </p:txBody>
      </p:sp>
    </p:spTree>
    <p:extLst>
      <p:ext uri="{BB962C8B-B14F-4D97-AF65-F5344CB8AC3E}">
        <p14:creationId xmlns:p14="http://schemas.microsoft.com/office/powerpoint/2010/main" val="2019607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Frais professionnels des particuliers</a:t>
            </a:r>
          </a:p>
        </p:txBody>
      </p:sp>
      <p:sp>
        <p:nvSpPr>
          <p:cNvPr id="3" name="Inhaltsplatzhalter 2"/>
          <p:cNvSpPr>
            <a:spLocks noGrp="1"/>
          </p:cNvSpPr>
          <p:nvPr>
            <p:ph idx="1"/>
          </p:nvPr>
        </p:nvSpPr>
        <p:spPr/>
        <p:txBody>
          <a:bodyPr/>
          <a:lstStyle/>
          <a:p>
            <a:pPr lvl="1"/>
            <a:r>
              <a:rPr lang="fr-FR" dirty="0"/>
              <a:t>Frais de déplacement</a:t>
            </a:r>
          </a:p>
          <a:p>
            <a:pPr lvl="1"/>
            <a:r>
              <a:rPr lang="fr-FR" dirty="0"/>
              <a:t>Frais de repas</a:t>
            </a:r>
          </a:p>
          <a:p>
            <a:pPr lvl="1"/>
            <a:r>
              <a:rPr lang="fr-FR" dirty="0"/>
              <a:t>Cotisations versées à des associations professionnelles</a:t>
            </a:r>
          </a:p>
          <a:p>
            <a:pPr lvl="1"/>
            <a:r>
              <a:rPr lang="fr-FR" dirty="0"/>
              <a:t>Autres</a:t>
            </a:r>
          </a:p>
        </p:txBody>
      </p:sp>
    </p:spTree>
    <p:extLst>
      <p:ext uri="{BB962C8B-B14F-4D97-AF65-F5344CB8AC3E}">
        <p14:creationId xmlns:p14="http://schemas.microsoft.com/office/powerpoint/2010/main" val="1663676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Déductions générales</a:t>
            </a:r>
          </a:p>
        </p:txBody>
      </p:sp>
      <p:sp>
        <p:nvSpPr>
          <p:cNvPr id="3" name="Inhaltsplatzhalter 2"/>
          <p:cNvSpPr>
            <a:spLocks noGrp="1"/>
          </p:cNvSpPr>
          <p:nvPr>
            <p:ph idx="1"/>
          </p:nvPr>
        </p:nvSpPr>
        <p:spPr/>
        <p:txBody>
          <a:bodyPr/>
          <a:lstStyle/>
          <a:p>
            <a:pPr lvl="1"/>
            <a:r>
              <a:rPr lang="fr-FR" dirty="0"/>
              <a:t>Déductions des cotisations à des assurances sociales</a:t>
            </a:r>
          </a:p>
          <a:p>
            <a:pPr lvl="1"/>
            <a:r>
              <a:rPr lang="fr-FR" dirty="0"/>
              <a:t>Déduction des frais médicaux</a:t>
            </a:r>
          </a:p>
          <a:p>
            <a:pPr lvl="1"/>
            <a:r>
              <a:rPr lang="fr-FR" dirty="0"/>
              <a:t>Déduction des frais d’assurance</a:t>
            </a:r>
            <a:br>
              <a:rPr lang="fr-FR" dirty="0"/>
            </a:br>
            <a:r>
              <a:rPr lang="fr-FR" dirty="0"/>
              <a:t>(assurance-maladie, assurance-accidents et assurance-invalidité)</a:t>
            </a:r>
          </a:p>
          <a:p>
            <a:pPr lvl="1"/>
            <a:r>
              <a:rPr lang="fr-FR" dirty="0"/>
              <a:t>Déduction des frais liés à un handicap</a:t>
            </a:r>
          </a:p>
          <a:p>
            <a:pPr lvl="1"/>
            <a:r>
              <a:rPr lang="fr-FR" dirty="0"/>
              <a:t>Frais de formation et de formation continue professionnelles </a:t>
            </a:r>
          </a:p>
          <a:p>
            <a:pPr lvl="1"/>
            <a:r>
              <a:rPr lang="fr-FR" dirty="0"/>
              <a:t>etc.</a:t>
            </a:r>
          </a:p>
        </p:txBody>
      </p:sp>
    </p:spTree>
    <p:extLst>
      <p:ext uri="{BB962C8B-B14F-4D97-AF65-F5344CB8AC3E}">
        <p14:creationId xmlns:p14="http://schemas.microsoft.com/office/powerpoint/2010/main" val="2249269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Déductions sociales</a:t>
            </a:r>
          </a:p>
        </p:txBody>
      </p:sp>
      <p:sp>
        <p:nvSpPr>
          <p:cNvPr id="3" name="Inhaltsplatzhalter 2"/>
          <p:cNvSpPr>
            <a:spLocks noGrp="1"/>
          </p:cNvSpPr>
          <p:nvPr>
            <p:ph idx="1"/>
          </p:nvPr>
        </p:nvSpPr>
        <p:spPr/>
        <p:txBody>
          <a:bodyPr/>
          <a:lstStyle/>
          <a:p>
            <a:pPr lvl="1"/>
            <a:r>
              <a:rPr lang="fr-FR" dirty="0"/>
              <a:t>Déduction générale</a:t>
            </a:r>
          </a:p>
          <a:p>
            <a:pPr lvl="1"/>
            <a:r>
              <a:rPr lang="fr-FR" dirty="0"/>
              <a:t>Déduction pour ménage indépendant</a:t>
            </a:r>
          </a:p>
          <a:p>
            <a:pPr lvl="1"/>
            <a:r>
              <a:rPr lang="fr-FR" dirty="0"/>
              <a:t>Déduction pour enfant</a:t>
            </a:r>
          </a:p>
          <a:p>
            <a:pPr lvl="1"/>
            <a:r>
              <a:rPr lang="fr-FR" dirty="0"/>
              <a:t>Déduction pour formation à l’extérieur</a:t>
            </a:r>
          </a:p>
          <a:p>
            <a:pPr lvl="1"/>
            <a:r>
              <a:rPr lang="fr-FR" dirty="0"/>
              <a:t>Déduction pour personne à charge</a:t>
            </a:r>
          </a:p>
          <a:p>
            <a:pPr lvl="1"/>
            <a:r>
              <a:rPr lang="fr-FR" dirty="0"/>
              <a:t>Déduction pour revenu modeste </a:t>
            </a:r>
          </a:p>
        </p:txBody>
      </p:sp>
    </p:spTree>
    <p:extLst>
      <p:ext uri="{BB962C8B-B14F-4D97-AF65-F5344CB8AC3E}">
        <p14:creationId xmlns:p14="http://schemas.microsoft.com/office/powerpoint/2010/main" val="1307150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Conseil: </a:t>
            </a:r>
            <a:r>
              <a:rPr lang="fr-CH" dirty="0"/>
              <a:t>que puis-je déduire?</a:t>
            </a:r>
          </a:p>
        </p:txBody>
      </p:sp>
      <p:sp>
        <p:nvSpPr>
          <p:cNvPr id="3" name="Inhaltsplatzhalter 2"/>
          <p:cNvSpPr>
            <a:spLocks noGrp="1"/>
          </p:cNvSpPr>
          <p:nvPr>
            <p:ph idx="1"/>
          </p:nvPr>
        </p:nvSpPr>
        <p:spPr/>
        <p:txBody>
          <a:bodyPr/>
          <a:lstStyle/>
          <a:p>
            <a:pPr lvl="1"/>
            <a:r>
              <a:rPr lang="fr-FR" dirty="0"/>
              <a:t>Frais professionnels</a:t>
            </a:r>
          </a:p>
          <a:p>
            <a:pPr lvl="1"/>
            <a:r>
              <a:rPr lang="fr-FR" dirty="0"/>
              <a:t>Frais de formation et de formation continue professionnelles </a:t>
            </a:r>
          </a:p>
          <a:p>
            <a:pPr lvl="1"/>
            <a:r>
              <a:rPr lang="fr-FR" dirty="0"/>
              <a:t>Primes d’assurance que j’ai payées (montant limité)</a:t>
            </a:r>
          </a:p>
          <a:p>
            <a:pPr lvl="1"/>
            <a:r>
              <a:rPr lang="fr-FR" dirty="0"/>
              <a:t>Frais de dentiste et de médecin que j’ai supportés moi-même</a:t>
            </a:r>
            <a:br>
              <a:rPr lang="fr-FR" dirty="0"/>
            </a:br>
            <a:r>
              <a:rPr lang="fr-FR" dirty="0"/>
              <a:t>et qui ne sont pas remboursés par l’assurance-maladie</a:t>
            </a:r>
            <a:br>
              <a:rPr lang="fr-FR" dirty="0"/>
            </a:br>
            <a:r>
              <a:rPr lang="fr-FR" dirty="0"/>
              <a:t>(demander un décompte à la caisse maladie) </a:t>
            </a:r>
            <a:br>
              <a:rPr lang="fr-FR" dirty="0"/>
            </a:br>
            <a:r>
              <a:rPr lang="fr-FR" dirty="0"/>
              <a:t>&gt; dans la mesure où les coûts dépassent un certain montant</a:t>
            </a:r>
          </a:p>
          <a:p>
            <a:pPr lvl="1"/>
            <a:r>
              <a:rPr lang="fr-FR" dirty="0"/>
              <a:t>Dons à des institutions d’utilité publique</a:t>
            </a:r>
          </a:p>
        </p:txBody>
      </p:sp>
    </p:spTree>
    <p:extLst>
      <p:ext uri="{BB962C8B-B14F-4D97-AF65-F5344CB8AC3E}">
        <p14:creationId xmlns:p14="http://schemas.microsoft.com/office/powerpoint/2010/main" val="2973411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Exemple: calcul de l’impôt sur le revenu</a:t>
            </a:r>
          </a:p>
        </p:txBody>
      </p:sp>
      <p:sp>
        <p:nvSpPr>
          <p:cNvPr id="3" name="Inhaltsplatzhalter 2"/>
          <p:cNvSpPr>
            <a:spLocks noGrp="1"/>
          </p:cNvSpPr>
          <p:nvPr>
            <p:ph idx="1"/>
          </p:nvPr>
        </p:nvSpPr>
        <p:spPr/>
        <p:txBody>
          <a:bodyPr/>
          <a:lstStyle/>
          <a:p>
            <a:r>
              <a:rPr lang="fr-CH" b="1" dirty="0"/>
              <a:t>Personne seule (personne physique)</a:t>
            </a:r>
          </a:p>
          <a:p>
            <a:r>
              <a:rPr lang="fr-CH" dirty="0"/>
              <a:t>Revenu imposable = CHF 54 200</a:t>
            </a:r>
          </a:p>
          <a:p>
            <a:r>
              <a:rPr lang="fr-CH" dirty="0">
                <a:hlinkClick r:id="rId3"/>
              </a:rPr>
              <a:t>Quotités d’impôt</a:t>
            </a:r>
            <a:r>
              <a:rPr lang="fr-CH" dirty="0"/>
              <a:t>: cantonale = 3,025; communale = 1,74; paroissiale = 0,2</a:t>
            </a:r>
          </a:p>
          <a:p>
            <a:r>
              <a:rPr lang="fr-CH" dirty="0"/>
              <a:t>Impôt simple selon le </a:t>
            </a:r>
            <a:r>
              <a:rPr lang="fr-CH" dirty="0">
                <a:hlinkClick r:id="rId4"/>
              </a:rPr>
              <a:t>barème</a:t>
            </a:r>
            <a:r>
              <a:rPr lang="fr-CH" dirty="0"/>
              <a:t> = CHF 2160.25</a:t>
            </a:r>
          </a:p>
          <a:p>
            <a:endParaRPr lang="de-CH" dirty="0"/>
          </a:p>
          <a:p>
            <a:r>
              <a:rPr lang="fr-FR" b="1" dirty="0"/>
              <a:t>Impôt sur le revenu (en CHF)</a:t>
            </a:r>
          </a:p>
          <a:p>
            <a:endParaRPr lang="de-CH" dirty="0"/>
          </a:p>
          <a:p>
            <a:endParaRPr lang="de-CH" dirty="0"/>
          </a:p>
          <a:p>
            <a:endParaRPr lang="de-CH" dirty="0"/>
          </a:p>
        </p:txBody>
      </p:sp>
      <p:graphicFrame>
        <p:nvGraphicFramePr>
          <p:cNvPr id="4" name="Tabelle 3"/>
          <p:cNvGraphicFramePr>
            <a:graphicFrameLocks noGrp="1"/>
          </p:cNvGraphicFramePr>
          <p:nvPr>
            <p:extLst>
              <p:ext uri="{D42A27DB-BD31-4B8C-83A1-F6EECF244321}">
                <p14:modId xmlns:p14="http://schemas.microsoft.com/office/powerpoint/2010/main" val="2558842304"/>
              </p:ext>
            </p:extLst>
          </p:nvPr>
        </p:nvGraphicFramePr>
        <p:xfrm>
          <a:off x="856804" y="4393912"/>
          <a:ext cx="10982326" cy="1483360"/>
        </p:xfrm>
        <a:graphic>
          <a:graphicData uri="http://schemas.openxmlformats.org/drawingml/2006/table">
            <a:tbl>
              <a:tblPr firstRow="1" bandRow="1">
                <a:tableStyleId>{0505E3EF-67EA-436B-97B2-0124C06EBD24}</a:tableStyleId>
              </a:tblPr>
              <a:tblGrid>
                <a:gridCol w="8496574">
                  <a:extLst>
                    <a:ext uri="{9D8B030D-6E8A-4147-A177-3AD203B41FA5}">
                      <a16:colId xmlns:a16="http://schemas.microsoft.com/office/drawing/2014/main" val="261389753"/>
                    </a:ext>
                  </a:extLst>
                </a:gridCol>
                <a:gridCol w="2485752">
                  <a:extLst>
                    <a:ext uri="{9D8B030D-6E8A-4147-A177-3AD203B41FA5}">
                      <a16:colId xmlns:a16="http://schemas.microsoft.com/office/drawing/2014/main" val="3721024502"/>
                    </a:ext>
                  </a:extLst>
                </a:gridCol>
              </a:tblGrid>
              <a:tr h="370840">
                <a:tc>
                  <a:txBody>
                    <a:bodyPr/>
                    <a:lstStyle/>
                    <a:p>
                      <a:r>
                        <a:rPr lang="fr-CH" b="0" noProof="0" dirty="0"/>
                        <a:t>Impôt cantonal (impôt simple CHF 2160.25 × 3,025)</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b="0" dirty="0"/>
                        <a:t>6534.75</a:t>
                      </a:r>
                    </a:p>
                  </a:txBody>
                  <a:tcPr/>
                </a:tc>
                <a:extLst>
                  <a:ext uri="{0D108BD9-81ED-4DB2-BD59-A6C34878D82A}">
                    <a16:rowId xmlns:a16="http://schemas.microsoft.com/office/drawing/2014/main" val="3129943250"/>
                  </a:ext>
                </a:extLst>
              </a:tr>
              <a:tr h="370840">
                <a:tc>
                  <a:txBody>
                    <a:bodyPr/>
                    <a:lstStyle/>
                    <a:p>
                      <a:r>
                        <a:rPr lang="fr-FR" dirty="0"/>
                        <a:t>Impôt communal (impôt simple </a:t>
                      </a:r>
                      <a:r>
                        <a:rPr lang="de-CH" dirty="0"/>
                        <a:t>CHF 2160.25 × 1,74)</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dirty="0"/>
                        <a:t>3758.85</a:t>
                      </a:r>
                    </a:p>
                  </a:txBody>
                  <a:tcPr/>
                </a:tc>
                <a:extLst>
                  <a:ext uri="{0D108BD9-81ED-4DB2-BD59-A6C34878D82A}">
                    <a16:rowId xmlns:a16="http://schemas.microsoft.com/office/drawing/2014/main" val="2895913249"/>
                  </a:ext>
                </a:extLst>
              </a:tr>
              <a:tr h="370840">
                <a:tc>
                  <a:txBody>
                    <a:bodyPr/>
                    <a:lstStyle/>
                    <a:p>
                      <a:r>
                        <a:rPr lang="fr-FR" dirty="0"/>
                        <a:t>Impôt paroissial (impôt simple </a:t>
                      </a:r>
                      <a:r>
                        <a:rPr lang="de-CH" dirty="0"/>
                        <a:t>CHF 2160.25 × 0,2)</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dirty="0"/>
                        <a:t>432.05</a:t>
                      </a:r>
                    </a:p>
                  </a:txBody>
                  <a:tcPr/>
                </a:tc>
                <a:extLst>
                  <a:ext uri="{0D108BD9-81ED-4DB2-BD59-A6C34878D82A}">
                    <a16:rowId xmlns:a16="http://schemas.microsoft.com/office/drawing/2014/main" val="2761433492"/>
                  </a:ext>
                </a:extLst>
              </a:tr>
              <a:tr h="370840">
                <a:tc>
                  <a:txBody>
                    <a:bodyPr/>
                    <a:lstStyle/>
                    <a:p>
                      <a:r>
                        <a:rPr lang="fr-CH" b="1" noProof="0" dirty="0"/>
                        <a:t>Impôt sur le revenu total (canton, commune et paroisse)</a:t>
                      </a:r>
                      <a:endParaRPr lang="fr-CH" b="1" noProof="0" dirty="0">
                        <a:solidFill>
                          <a:schemeClr val="accent6"/>
                        </a:solidFill>
                      </a:endParaRPr>
                    </a:p>
                  </a:txBody>
                  <a:tcPr/>
                </a:tc>
                <a:tc>
                  <a:txBody>
                    <a:bodyPr/>
                    <a:lstStyle/>
                    <a:p>
                      <a:pPr algn="r"/>
                      <a:r>
                        <a:rPr lang="de-CH" b="1" dirty="0"/>
                        <a:t>10</a:t>
                      </a:r>
                      <a:r>
                        <a:rPr lang="de-CH" b="1" baseline="0" dirty="0"/>
                        <a:t> </a:t>
                      </a:r>
                      <a:r>
                        <a:rPr lang="de-CH" b="1" dirty="0"/>
                        <a:t>725.65</a:t>
                      </a:r>
                    </a:p>
                  </a:txBody>
                  <a:tcPr/>
                </a:tc>
                <a:extLst>
                  <a:ext uri="{0D108BD9-81ED-4DB2-BD59-A6C34878D82A}">
                    <a16:rowId xmlns:a16="http://schemas.microsoft.com/office/drawing/2014/main" val="2275425401"/>
                  </a:ext>
                </a:extLst>
              </a:tr>
            </a:tbl>
          </a:graphicData>
        </a:graphic>
      </p:graphicFrame>
    </p:spTree>
    <p:extLst>
      <p:ext uri="{BB962C8B-B14F-4D97-AF65-F5344CB8AC3E}">
        <p14:creationId xmlns:p14="http://schemas.microsoft.com/office/powerpoint/2010/main" val="3378389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Premier contact avec les impôts</a:t>
            </a:r>
            <a:endParaRPr lang="fr-FR" noProof="0" dirty="0"/>
          </a:p>
        </p:txBody>
      </p:sp>
      <p:sp>
        <p:nvSpPr>
          <p:cNvPr id="3" name="Inhaltsplatzhalter 2"/>
          <p:cNvSpPr>
            <a:spLocks noGrp="1"/>
          </p:cNvSpPr>
          <p:nvPr>
            <p:ph sz="half" idx="1"/>
          </p:nvPr>
        </p:nvSpPr>
        <p:spPr>
          <a:xfrm>
            <a:off x="838200" y="1852612"/>
            <a:ext cx="5977880" cy="4672800"/>
          </a:xfrm>
        </p:spPr>
        <p:txBody>
          <a:bodyPr/>
          <a:lstStyle/>
          <a:p>
            <a:pPr lvl="1"/>
            <a:r>
              <a:rPr lang="fr-FR" dirty="0"/>
              <a:t>J’ai mon premier contact avec les impôts l’année où je fête mes 18 ans. </a:t>
            </a:r>
          </a:p>
          <a:p>
            <a:pPr lvl="1"/>
            <a:r>
              <a:rPr lang="fr-FR" dirty="0"/>
              <a:t>Cette année-là, l’Intendance des impôts m’envoie un courrier.</a:t>
            </a:r>
          </a:p>
          <a:p>
            <a:pPr lvl="1"/>
            <a:r>
              <a:rPr lang="fr-FR" dirty="0"/>
              <a:t>Je reçois ma première déclaration d’impôt l’année suivante.	</a:t>
            </a:r>
          </a:p>
          <a:p>
            <a:pPr lvl="1"/>
            <a:r>
              <a:rPr lang="fr-FR" dirty="0"/>
              <a:t>La déclaration d’impôt est la première étape de la procédure de taxation, qui permet de déterminer le montant que je dois payer.</a:t>
            </a:r>
          </a:p>
        </p:txBody>
      </p:sp>
      <p:pic>
        <p:nvPicPr>
          <p:cNvPr id="10" name="Grafik 9"/>
          <p:cNvPicPr>
            <a:picLocks noChangeAspect="1"/>
          </p:cNvPicPr>
          <p:nvPr/>
        </p:nvPicPr>
        <p:blipFill rotWithShape="1">
          <a:blip r:embed="rId3"/>
          <a:srcRect b="19543"/>
          <a:stretch/>
        </p:blipFill>
        <p:spPr>
          <a:xfrm>
            <a:off x="7231749" y="1852613"/>
            <a:ext cx="4590364" cy="4168675"/>
          </a:xfrm>
          <a:prstGeom prst="rect">
            <a:avLst/>
          </a:prstGeom>
          <a:ln w="3175">
            <a:solidFill>
              <a:schemeClr val="bg1">
                <a:lumMod val="50000"/>
              </a:schemeClr>
            </a:solidFill>
          </a:ln>
        </p:spPr>
      </p:pic>
    </p:spTree>
    <p:extLst>
      <p:ext uri="{BB962C8B-B14F-4D97-AF65-F5344CB8AC3E}">
        <p14:creationId xmlns:p14="http://schemas.microsoft.com/office/powerpoint/2010/main" val="3944381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Exemple: calcul de l’impôt sur la fortune</a:t>
            </a:r>
            <a:endParaRPr lang="fr-CH" dirty="0">
              <a:solidFill>
                <a:schemeClr val="accent6"/>
              </a:solidFill>
            </a:endParaRPr>
          </a:p>
        </p:txBody>
      </p:sp>
      <p:sp>
        <p:nvSpPr>
          <p:cNvPr id="3" name="Inhaltsplatzhalter 2"/>
          <p:cNvSpPr>
            <a:spLocks noGrp="1"/>
          </p:cNvSpPr>
          <p:nvPr>
            <p:ph idx="1"/>
          </p:nvPr>
        </p:nvSpPr>
        <p:spPr/>
        <p:txBody>
          <a:bodyPr/>
          <a:lstStyle/>
          <a:p>
            <a:r>
              <a:rPr lang="fr-CH" b="1" dirty="0"/>
              <a:t>Personne seule (personne physique)</a:t>
            </a:r>
          </a:p>
          <a:p>
            <a:r>
              <a:rPr lang="fr-CH" dirty="0"/>
              <a:t>Fortune imposable </a:t>
            </a:r>
            <a:r>
              <a:rPr lang="de-CH" dirty="0"/>
              <a:t>= CHF 210 000</a:t>
            </a:r>
          </a:p>
          <a:p>
            <a:r>
              <a:rPr lang="fr-CH" dirty="0"/>
              <a:t>Quotités d’impôt: cantonale = 3,025; communale = 1,74; paroissiale = 0,2</a:t>
            </a:r>
          </a:p>
          <a:p>
            <a:r>
              <a:rPr lang="fr-CH" dirty="0"/>
              <a:t>Impôt simple selon le </a:t>
            </a:r>
            <a:r>
              <a:rPr lang="fr-CH" dirty="0">
                <a:hlinkClick r:id="rId3"/>
              </a:rPr>
              <a:t>barème</a:t>
            </a:r>
            <a:r>
              <a:rPr lang="fr-CH" dirty="0"/>
              <a:t> </a:t>
            </a:r>
            <a:r>
              <a:rPr lang="de-CH" dirty="0"/>
              <a:t>= CHF 149.70</a:t>
            </a:r>
          </a:p>
          <a:p>
            <a:endParaRPr lang="de-CH" dirty="0"/>
          </a:p>
          <a:p>
            <a:r>
              <a:rPr lang="fr-FR" b="1" dirty="0"/>
              <a:t>Impôt sur la fortune (en CHF)</a:t>
            </a:r>
          </a:p>
          <a:p>
            <a:endParaRPr lang="de-CH" dirty="0"/>
          </a:p>
          <a:p>
            <a:endParaRPr lang="de-CH" dirty="0"/>
          </a:p>
          <a:p>
            <a:endParaRPr lang="de-CH" dirty="0"/>
          </a:p>
        </p:txBody>
      </p:sp>
      <p:graphicFrame>
        <p:nvGraphicFramePr>
          <p:cNvPr id="4" name="Tabelle 3"/>
          <p:cNvGraphicFramePr>
            <a:graphicFrameLocks noGrp="1"/>
          </p:cNvGraphicFramePr>
          <p:nvPr>
            <p:extLst>
              <p:ext uri="{D42A27DB-BD31-4B8C-83A1-F6EECF244321}">
                <p14:modId xmlns:p14="http://schemas.microsoft.com/office/powerpoint/2010/main" val="1893663740"/>
              </p:ext>
            </p:extLst>
          </p:nvPr>
        </p:nvGraphicFramePr>
        <p:xfrm>
          <a:off x="856804" y="4393912"/>
          <a:ext cx="10982326" cy="1483360"/>
        </p:xfrm>
        <a:graphic>
          <a:graphicData uri="http://schemas.openxmlformats.org/drawingml/2006/table">
            <a:tbl>
              <a:tblPr firstRow="1" bandRow="1">
                <a:tableStyleId>{0505E3EF-67EA-436B-97B2-0124C06EBD24}</a:tableStyleId>
              </a:tblPr>
              <a:tblGrid>
                <a:gridCol w="8496574">
                  <a:extLst>
                    <a:ext uri="{9D8B030D-6E8A-4147-A177-3AD203B41FA5}">
                      <a16:colId xmlns:a16="http://schemas.microsoft.com/office/drawing/2014/main" val="261389753"/>
                    </a:ext>
                  </a:extLst>
                </a:gridCol>
                <a:gridCol w="2485752">
                  <a:extLst>
                    <a:ext uri="{9D8B030D-6E8A-4147-A177-3AD203B41FA5}">
                      <a16:colId xmlns:a16="http://schemas.microsoft.com/office/drawing/2014/main" val="3721024502"/>
                    </a:ext>
                  </a:extLst>
                </a:gridCol>
              </a:tblGrid>
              <a:tr h="370840">
                <a:tc>
                  <a:txBody>
                    <a:bodyPr/>
                    <a:lstStyle/>
                    <a:p>
                      <a:r>
                        <a:rPr lang="fr-CH" b="0" noProof="0" dirty="0"/>
                        <a:t>Impôt cantonal (impôt </a:t>
                      </a:r>
                      <a:r>
                        <a:rPr lang="de-CH" b="0" dirty="0"/>
                        <a:t>simple CHF 149.70 × 3,025)</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b="0" dirty="0"/>
                        <a:t>452.85</a:t>
                      </a:r>
                    </a:p>
                  </a:txBody>
                  <a:tcPr/>
                </a:tc>
                <a:extLst>
                  <a:ext uri="{0D108BD9-81ED-4DB2-BD59-A6C34878D82A}">
                    <a16:rowId xmlns:a16="http://schemas.microsoft.com/office/drawing/2014/main" val="3129943250"/>
                  </a:ext>
                </a:extLst>
              </a:tr>
              <a:tr h="370840">
                <a:tc>
                  <a:txBody>
                    <a:bodyPr/>
                    <a:lstStyle/>
                    <a:p>
                      <a:r>
                        <a:rPr lang="fr-FR" dirty="0"/>
                        <a:t>Impôt communal (impôt simple </a:t>
                      </a:r>
                      <a:r>
                        <a:rPr lang="de-CH" dirty="0"/>
                        <a:t>CHF </a:t>
                      </a:r>
                      <a:r>
                        <a:rPr lang="de-CH" b="0" dirty="0"/>
                        <a:t>149.70</a:t>
                      </a:r>
                      <a:r>
                        <a:rPr lang="de-CH" dirty="0"/>
                        <a:t> × 1,74)</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dirty="0"/>
                        <a:t>260.50</a:t>
                      </a:r>
                    </a:p>
                  </a:txBody>
                  <a:tcPr/>
                </a:tc>
                <a:extLst>
                  <a:ext uri="{0D108BD9-81ED-4DB2-BD59-A6C34878D82A}">
                    <a16:rowId xmlns:a16="http://schemas.microsoft.com/office/drawing/2014/main" val="2895913249"/>
                  </a:ext>
                </a:extLst>
              </a:tr>
              <a:tr h="370840">
                <a:tc>
                  <a:txBody>
                    <a:bodyPr/>
                    <a:lstStyle/>
                    <a:p>
                      <a:r>
                        <a:rPr lang="fr-FR" dirty="0"/>
                        <a:t>Impôt paroissial (impôt simple </a:t>
                      </a:r>
                      <a:r>
                        <a:rPr lang="de-CH" dirty="0"/>
                        <a:t>CHF </a:t>
                      </a:r>
                      <a:r>
                        <a:rPr lang="de-CH" b="0" dirty="0"/>
                        <a:t>149.70</a:t>
                      </a:r>
                      <a:r>
                        <a:rPr lang="de-CH" dirty="0"/>
                        <a:t> × 0,2)</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dirty="0"/>
                        <a:t>29.95</a:t>
                      </a:r>
                    </a:p>
                  </a:txBody>
                  <a:tcPr/>
                </a:tc>
                <a:extLst>
                  <a:ext uri="{0D108BD9-81ED-4DB2-BD59-A6C34878D82A}">
                    <a16:rowId xmlns:a16="http://schemas.microsoft.com/office/drawing/2014/main" val="2761433492"/>
                  </a:ext>
                </a:extLst>
              </a:tr>
              <a:tr h="370840">
                <a:tc>
                  <a:txBody>
                    <a:bodyPr/>
                    <a:lstStyle/>
                    <a:p>
                      <a:r>
                        <a:rPr lang="fr-CH" b="1" noProof="0" dirty="0"/>
                        <a:t>Impôt sur la fortune total (canton, commune et paroisse)</a:t>
                      </a:r>
                      <a:endParaRPr lang="fr-CH" b="1" noProof="0" dirty="0">
                        <a:solidFill>
                          <a:schemeClr val="accent6"/>
                        </a:solidFill>
                      </a:endParaRPr>
                    </a:p>
                  </a:txBody>
                  <a:tcPr/>
                </a:tc>
                <a:tc>
                  <a:txBody>
                    <a:bodyPr/>
                    <a:lstStyle/>
                    <a:p>
                      <a:pPr algn="r"/>
                      <a:r>
                        <a:rPr lang="de-CH" b="1" dirty="0"/>
                        <a:t>743.30</a:t>
                      </a:r>
                    </a:p>
                  </a:txBody>
                  <a:tcPr/>
                </a:tc>
                <a:extLst>
                  <a:ext uri="{0D108BD9-81ED-4DB2-BD59-A6C34878D82A}">
                    <a16:rowId xmlns:a16="http://schemas.microsoft.com/office/drawing/2014/main" val="2275425401"/>
                  </a:ext>
                </a:extLst>
              </a:tr>
            </a:tbl>
          </a:graphicData>
        </a:graphic>
      </p:graphicFrame>
    </p:spTree>
    <p:extLst>
      <p:ext uri="{BB962C8B-B14F-4D97-AF65-F5344CB8AC3E}">
        <p14:creationId xmlns:p14="http://schemas.microsoft.com/office/powerpoint/2010/main" val="1385068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Exemple</a:t>
            </a:r>
            <a:r>
              <a:rPr lang="fr-CH"/>
              <a:t>: total </a:t>
            </a:r>
            <a:r>
              <a:rPr lang="fr-CH" dirty="0"/>
              <a:t>des impôts dus</a:t>
            </a:r>
          </a:p>
        </p:txBody>
      </p:sp>
      <p:graphicFrame>
        <p:nvGraphicFramePr>
          <p:cNvPr id="4" name="Tabelle 3"/>
          <p:cNvGraphicFramePr>
            <a:graphicFrameLocks noGrp="1"/>
          </p:cNvGraphicFramePr>
          <p:nvPr>
            <p:extLst>
              <p:ext uri="{D42A27DB-BD31-4B8C-83A1-F6EECF244321}">
                <p14:modId xmlns:p14="http://schemas.microsoft.com/office/powerpoint/2010/main" val="4266830310"/>
              </p:ext>
            </p:extLst>
          </p:nvPr>
        </p:nvGraphicFramePr>
        <p:xfrm>
          <a:off x="856804" y="1874244"/>
          <a:ext cx="10982326" cy="1112520"/>
        </p:xfrm>
        <a:graphic>
          <a:graphicData uri="http://schemas.openxmlformats.org/drawingml/2006/table">
            <a:tbl>
              <a:tblPr firstRow="1" bandRow="1">
                <a:tableStyleId>{0505E3EF-67EA-436B-97B2-0124C06EBD24}</a:tableStyleId>
              </a:tblPr>
              <a:tblGrid>
                <a:gridCol w="8496574">
                  <a:extLst>
                    <a:ext uri="{9D8B030D-6E8A-4147-A177-3AD203B41FA5}">
                      <a16:colId xmlns:a16="http://schemas.microsoft.com/office/drawing/2014/main" val="261389753"/>
                    </a:ext>
                  </a:extLst>
                </a:gridCol>
                <a:gridCol w="2485752">
                  <a:extLst>
                    <a:ext uri="{9D8B030D-6E8A-4147-A177-3AD203B41FA5}">
                      <a16:colId xmlns:a16="http://schemas.microsoft.com/office/drawing/2014/main" val="3721024502"/>
                    </a:ext>
                  </a:extLst>
                </a:gridCol>
              </a:tblGrid>
              <a:tr h="370840">
                <a:tc>
                  <a:txBody>
                    <a:bodyPr/>
                    <a:lstStyle/>
                    <a:p>
                      <a:r>
                        <a:rPr lang="fr-CH" b="0" noProof="0" dirty="0"/>
                        <a:t>Impôt sur</a:t>
                      </a:r>
                      <a:r>
                        <a:rPr lang="fr-CH" b="0" baseline="0" noProof="0" dirty="0"/>
                        <a:t> le revenu total (canton, commune et paroisse)</a:t>
                      </a:r>
                      <a:endParaRPr lang="fr-CH" b="0" noProof="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b="0" dirty="0"/>
                        <a:t>10</a:t>
                      </a:r>
                      <a:r>
                        <a:rPr lang="de-CH" b="0" baseline="0" dirty="0"/>
                        <a:t> </a:t>
                      </a:r>
                      <a:r>
                        <a:rPr lang="de-CH" b="0" dirty="0"/>
                        <a:t>725.65</a:t>
                      </a:r>
                    </a:p>
                  </a:txBody>
                  <a:tcPr/>
                </a:tc>
                <a:extLst>
                  <a:ext uri="{0D108BD9-81ED-4DB2-BD59-A6C34878D82A}">
                    <a16:rowId xmlns:a16="http://schemas.microsoft.com/office/drawing/2014/main" val="3129943250"/>
                  </a:ext>
                </a:extLst>
              </a:tr>
              <a:tr h="370840">
                <a:tc>
                  <a:txBody>
                    <a:bodyPr/>
                    <a:lstStyle/>
                    <a:p>
                      <a:r>
                        <a:rPr lang="fr-CH" b="0" noProof="0" dirty="0"/>
                        <a:t>Impôt sur la fortune total (canton, commune et paroisse)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b="0" dirty="0"/>
                        <a:t>743.30</a:t>
                      </a:r>
                    </a:p>
                  </a:txBody>
                  <a:tcPr/>
                </a:tc>
                <a:extLst>
                  <a:ext uri="{0D108BD9-81ED-4DB2-BD59-A6C34878D82A}">
                    <a16:rowId xmlns:a16="http://schemas.microsoft.com/office/drawing/2014/main" val="2895913249"/>
                  </a:ext>
                </a:extLst>
              </a:tr>
              <a:tr h="370840">
                <a:tc>
                  <a:txBody>
                    <a:bodyPr/>
                    <a:lstStyle/>
                    <a:p>
                      <a:r>
                        <a:rPr lang="fr-CH" b="1" noProof="0" dirty="0"/>
                        <a:t>Total des impôts dus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b="1" dirty="0"/>
                        <a:t>11</a:t>
                      </a:r>
                      <a:r>
                        <a:rPr lang="de-CH" b="1" baseline="0" dirty="0"/>
                        <a:t> </a:t>
                      </a:r>
                      <a:r>
                        <a:rPr lang="de-CH" b="1" dirty="0"/>
                        <a:t>468.95</a:t>
                      </a:r>
                    </a:p>
                  </a:txBody>
                  <a:tcPr/>
                </a:tc>
                <a:extLst>
                  <a:ext uri="{0D108BD9-81ED-4DB2-BD59-A6C34878D82A}">
                    <a16:rowId xmlns:a16="http://schemas.microsoft.com/office/drawing/2014/main" val="2761433492"/>
                  </a:ext>
                </a:extLst>
              </a:tr>
            </a:tbl>
          </a:graphicData>
        </a:graphic>
      </p:graphicFrame>
      <p:sp>
        <p:nvSpPr>
          <p:cNvPr id="5" name="Rechteck 4"/>
          <p:cNvSpPr/>
          <p:nvPr/>
        </p:nvSpPr>
        <p:spPr>
          <a:xfrm>
            <a:off x="838200" y="3284984"/>
            <a:ext cx="10965309" cy="276999"/>
          </a:xfrm>
          <a:prstGeom prst="rect">
            <a:avLst/>
          </a:prstGeom>
        </p:spPr>
        <p:txBody>
          <a:bodyPr wrap="square" lIns="0" tIns="0" rIns="0" bIns="0">
            <a:spAutoFit/>
          </a:bodyPr>
          <a:lstStyle/>
          <a:p>
            <a:r>
              <a:rPr lang="fr-CH" dirty="0"/>
              <a:t>Plus impôt fédéral direct sur le revenu</a:t>
            </a:r>
          </a:p>
        </p:txBody>
      </p:sp>
    </p:spTree>
    <p:extLst>
      <p:ext uri="{BB962C8B-B14F-4D97-AF65-F5344CB8AC3E}">
        <p14:creationId xmlns:p14="http://schemas.microsoft.com/office/powerpoint/2010/main" val="1053663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Impôts sur le revenu et sur la fortune: l’essentiel en bref</a:t>
            </a:r>
            <a:br>
              <a:rPr lang="fr-FR" dirty="0"/>
            </a:br>
            <a:endParaRPr lang="de-CH" dirty="0"/>
          </a:p>
        </p:txBody>
      </p:sp>
      <p:sp>
        <p:nvSpPr>
          <p:cNvPr id="3" name="Inhaltsplatzhalter 2"/>
          <p:cNvSpPr>
            <a:spLocks noGrp="1"/>
          </p:cNvSpPr>
          <p:nvPr>
            <p:ph idx="1"/>
          </p:nvPr>
        </p:nvSpPr>
        <p:spPr/>
        <p:txBody>
          <a:bodyPr/>
          <a:lstStyle/>
          <a:p>
            <a:r>
              <a:rPr lang="fr-FR" dirty="0"/>
              <a:t>Remarques: </a:t>
            </a:r>
          </a:p>
          <a:p>
            <a:pPr lvl="1"/>
            <a:r>
              <a:rPr lang="fr-FR" dirty="0"/>
              <a:t>Tes impôts sur le revenu et sur la fortune sont déterminés</a:t>
            </a:r>
            <a:br>
              <a:rPr lang="fr-FR" dirty="0"/>
            </a:br>
            <a:r>
              <a:rPr lang="fr-FR" dirty="0"/>
              <a:t>dans la décision de taxation.</a:t>
            </a:r>
          </a:p>
          <a:p>
            <a:pPr lvl="1"/>
            <a:r>
              <a:rPr lang="fr-FR" dirty="0"/>
              <a:t>L’impôt sur le revenu frappe tout ce qui t’a été versé,</a:t>
            </a:r>
            <a:br>
              <a:rPr lang="fr-FR" dirty="0"/>
            </a:br>
            <a:r>
              <a:rPr lang="fr-FR" dirty="0"/>
              <a:t>moins les déductions autorisées (frais d’obtention du revenu,</a:t>
            </a:r>
            <a:br>
              <a:rPr lang="fr-FR" dirty="0"/>
            </a:br>
            <a:r>
              <a:rPr lang="fr-FR" dirty="0"/>
              <a:t>déductions générales et déductions sociales).</a:t>
            </a:r>
          </a:p>
          <a:p>
            <a:pPr lvl="1"/>
            <a:r>
              <a:rPr lang="fr-FR" dirty="0"/>
              <a:t>L’impôt sur la fortune frappe ton compte bancaire et tes biens immobiliers, entre autres, mais pas tes objets d’usage courant.</a:t>
            </a:r>
          </a:p>
        </p:txBody>
      </p:sp>
    </p:spTree>
    <p:extLst>
      <p:ext uri="{BB962C8B-B14F-4D97-AF65-F5344CB8AC3E}">
        <p14:creationId xmlns:p14="http://schemas.microsoft.com/office/powerpoint/2010/main" val="682548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fr-CH" dirty="0"/>
              <a:t>La décision de taxation</a:t>
            </a:r>
          </a:p>
        </p:txBody>
      </p:sp>
    </p:spTree>
    <p:extLst>
      <p:ext uri="{BB962C8B-B14F-4D97-AF65-F5344CB8AC3E}">
        <p14:creationId xmlns:p14="http://schemas.microsoft.com/office/powerpoint/2010/main" val="2312165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fr-FR" dirty="0"/>
              <a:t>Établissement de la décision de taxation</a:t>
            </a:r>
            <a:endParaRPr lang="de-CH" dirty="0"/>
          </a:p>
        </p:txBody>
      </p:sp>
      <p:graphicFrame>
        <p:nvGraphicFramePr>
          <p:cNvPr id="5" name="Diagramm 4"/>
          <p:cNvGraphicFramePr/>
          <p:nvPr>
            <p:extLst>
              <p:ext uri="{D42A27DB-BD31-4B8C-83A1-F6EECF244321}">
                <p14:modId xmlns:p14="http://schemas.microsoft.com/office/powerpoint/2010/main" val="1849079686"/>
              </p:ext>
            </p:extLst>
          </p:nvPr>
        </p:nvGraphicFramePr>
        <p:xfrm>
          <a:off x="839788" y="1852546"/>
          <a:ext cx="10982325" cy="4672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9541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Qu’est-ce que la décision de taxation?</a:t>
            </a:r>
          </a:p>
        </p:txBody>
      </p:sp>
      <p:sp>
        <p:nvSpPr>
          <p:cNvPr id="3" name="Inhaltsplatzhalter 2"/>
          <p:cNvSpPr>
            <a:spLocks noGrp="1"/>
          </p:cNvSpPr>
          <p:nvPr>
            <p:ph idx="1"/>
          </p:nvPr>
        </p:nvSpPr>
        <p:spPr/>
        <p:txBody>
          <a:bodyPr/>
          <a:lstStyle/>
          <a:p>
            <a:r>
              <a:rPr lang="fr-FR" dirty="0"/>
              <a:t>La décision de taxation contient l’évaluation de l’Intendance des impôts. Elle indique notamment dans quelle mesure les revenus et la fortune</a:t>
            </a:r>
            <a:br>
              <a:rPr lang="fr-FR" dirty="0"/>
            </a:br>
            <a:r>
              <a:rPr lang="fr-FR" dirty="0"/>
              <a:t>sont pris en compte (à quelle hauteur, quelles déductions sont admises), ainsi que le montant de l’impôt qui en résulte.</a:t>
            </a:r>
          </a:p>
        </p:txBody>
      </p:sp>
    </p:spTree>
    <p:extLst>
      <p:ext uri="{BB962C8B-B14F-4D97-AF65-F5344CB8AC3E}">
        <p14:creationId xmlns:p14="http://schemas.microsoft.com/office/powerpoint/2010/main" val="1639893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FR" dirty="0"/>
              <a:t>Adaptations / corrections / modifications</a:t>
            </a:r>
            <a:endParaRPr lang="de-CH" dirty="0"/>
          </a:p>
        </p:txBody>
      </p:sp>
      <p:pic>
        <p:nvPicPr>
          <p:cNvPr id="6" name="Inhaltsplatzhalt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2000" y="1792800"/>
            <a:ext cx="7712172" cy="4672012"/>
          </a:xfrm>
          <a:prstGeom prst="rect">
            <a:avLst/>
          </a:prstGeom>
        </p:spPr>
      </p:pic>
    </p:spTree>
    <p:extLst>
      <p:ext uri="{BB962C8B-B14F-4D97-AF65-F5344CB8AC3E}">
        <p14:creationId xmlns:p14="http://schemas.microsoft.com/office/powerpoint/2010/main" val="8396829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Décision de taxation: l’essentiel en bref</a:t>
            </a:r>
            <a:endParaRPr lang="de-CH" dirty="0"/>
          </a:p>
        </p:txBody>
      </p:sp>
      <p:sp>
        <p:nvSpPr>
          <p:cNvPr id="3" name="Inhaltsplatzhalter 2"/>
          <p:cNvSpPr>
            <a:spLocks noGrp="1"/>
          </p:cNvSpPr>
          <p:nvPr>
            <p:ph idx="1"/>
          </p:nvPr>
        </p:nvSpPr>
        <p:spPr/>
        <p:txBody>
          <a:bodyPr/>
          <a:lstStyle/>
          <a:p>
            <a:r>
              <a:rPr lang="fr-FR" dirty="0"/>
              <a:t>Remarques: </a:t>
            </a:r>
          </a:p>
          <a:p>
            <a:pPr lvl="1"/>
            <a:r>
              <a:rPr lang="fr-FR" dirty="0"/>
              <a:t>Dans la décision de taxation, tu trouveras l’évaluation de l’Intendance des impôts, qui s’appuie sur ta déclaration d’impôt.</a:t>
            </a:r>
          </a:p>
          <a:p>
            <a:pPr lvl="1"/>
            <a:r>
              <a:rPr lang="fr-FR" dirty="0"/>
              <a:t>Tu dois vérifier attentivement les données indiquées dans les colonnes «Adaptations» et «Corrections/modifications».</a:t>
            </a:r>
          </a:p>
          <a:p>
            <a:pPr lvl="1"/>
            <a:r>
              <a:rPr lang="fr-FR" dirty="0"/>
              <a:t>Si rien n’y figure, cela signifie que l’Intendance des impôts a repris</a:t>
            </a:r>
            <a:br>
              <a:rPr lang="fr-FR" dirty="0"/>
            </a:br>
            <a:r>
              <a:rPr lang="fr-FR" dirty="0"/>
              <a:t>les informations que tu as fournies dans ta déclaration d’impôt.</a:t>
            </a:r>
          </a:p>
        </p:txBody>
      </p:sp>
    </p:spTree>
    <p:extLst>
      <p:ext uri="{BB962C8B-B14F-4D97-AF65-F5344CB8AC3E}">
        <p14:creationId xmlns:p14="http://schemas.microsoft.com/office/powerpoint/2010/main" val="19131615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fr-CH" dirty="0"/>
              <a:t>Former réclamation</a:t>
            </a:r>
          </a:p>
        </p:txBody>
      </p:sp>
    </p:spTree>
    <p:extLst>
      <p:ext uri="{BB962C8B-B14F-4D97-AF65-F5344CB8AC3E}">
        <p14:creationId xmlns:p14="http://schemas.microsoft.com/office/powerpoint/2010/main" val="2804087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fr-CH" dirty="0"/>
              <a:t>Former réclamation en cas d’erreur</a:t>
            </a:r>
          </a:p>
        </p:txBody>
      </p:sp>
      <p:sp>
        <p:nvSpPr>
          <p:cNvPr id="4" name="Inhaltsplatzhalter 3"/>
          <p:cNvSpPr>
            <a:spLocks noGrp="1"/>
          </p:cNvSpPr>
          <p:nvPr>
            <p:ph idx="1"/>
          </p:nvPr>
        </p:nvSpPr>
        <p:spPr/>
        <p:txBody>
          <a:bodyPr/>
          <a:lstStyle/>
          <a:p>
            <a:pPr lvl="1"/>
            <a:r>
              <a:rPr lang="fr-FR" dirty="0"/>
              <a:t>Dans un délai de 30 jours</a:t>
            </a:r>
          </a:p>
          <a:p>
            <a:pPr lvl="1"/>
            <a:r>
              <a:rPr lang="fr-FR" dirty="0"/>
              <a:t>Gratuit</a:t>
            </a:r>
          </a:p>
          <a:p>
            <a:pPr lvl="1"/>
            <a:r>
              <a:rPr lang="fr-FR" dirty="0"/>
              <a:t>Détails dans les voies de droit (toujours à la fin de la lettre)</a:t>
            </a:r>
          </a:p>
          <a:p>
            <a:pPr lvl="1"/>
            <a:r>
              <a:rPr lang="fr-FR" dirty="0"/>
              <a:t>Réclamation écrite signée ou en ligne, via BE-Login</a:t>
            </a:r>
            <a:br>
              <a:rPr lang="fr-FR" dirty="0"/>
            </a:br>
            <a:r>
              <a:rPr lang="fr-FR" b="1" dirty="0"/>
              <a:t>Attention: un simple e-mail ne suffit pas!</a:t>
            </a:r>
          </a:p>
          <a:p>
            <a:pPr marL="0" lvl="1" indent="0">
              <a:buNone/>
            </a:pPr>
            <a:endParaRPr lang="fr-FR" dirty="0"/>
          </a:p>
        </p:txBody>
      </p:sp>
      <p:pic>
        <p:nvPicPr>
          <p:cNvPr id="2" name="Grafik 1"/>
          <p:cNvPicPr>
            <a:picLocks noChangeAspect="1"/>
          </p:cNvPicPr>
          <p:nvPr/>
        </p:nvPicPr>
        <p:blipFill>
          <a:blip r:embed="rId2"/>
          <a:stretch>
            <a:fillRect/>
          </a:stretch>
        </p:blipFill>
        <p:spPr>
          <a:xfrm>
            <a:off x="839788" y="4509120"/>
            <a:ext cx="10982325" cy="1829183"/>
          </a:xfrm>
          <a:prstGeom prst="rect">
            <a:avLst/>
          </a:prstGeom>
          <a:ln w="3175">
            <a:solidFill>
              <a:schemeClr val="bg1">
                <a:lumMod val="50000"/>
              </a:schemeClr>
            </a:solidFill>
          </a:ln>
        </p:spPr>
      </p:pic>
    </p:spTree>
    <p:extLst>
      <p:ext uri="{BB962C8B-B14F-4D97-AF65-F5344CB8AC3E}">
        <p14:creationId xmlns:p14="http://schemas.microsoft.com/office/powerpoint/2010/main" val="417930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fr-FR" dirty="0"/>
              <a:t>La procédure de taxation dans le canton de Berne</a:t>
            </a:r>
            <a:br>
              <a:rPr lang="fr-FR" dirty="0"/>
            </a:br>
            <a:endParaRPr lang="de-CH" dirty="0"/>
          </a:p>
        </p:txBody>
      </p:sp>
      <p:sp>
        <p:nvSpPr>
          <p:cNvPr id="7" name="Textplatzhalter 6"/>
          <p:cNvSpPr>
            <a:spLocks noGrp="1"/>
          </p:cNvSpPr>
          <p:nvPr>
            <p:ph type="body" sz="quarter" idx="13"/>
          </p:nvPr>
        </p:nvSpPr>
        <p:spPr/>
        <p:txBody>
          <a:bodyPr/>
          <a:lstStyle/>
          <a:p>
            <a:r>
              <a:rPr lang="fr-CH" dirty="0"/>
              <a:t>De la déclaration d’impôt au décompte final</a:t>
            </a:r>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1605" t="26817" r="1605" b="-417"/>
          <a:stretch/>
        </p:blipFill>
        <p:spPr>
          <a:xfrm>
            <a:off x="656044" y="2561677"/>
            <a:ext cx="11345756" cy="2955555"/>
          </a:xfrm>
          <a:prstGeom prst="rect">
            <a:avLst/>
          </a:prstGeom>
        </p:spPr>
      </p:pic>
    </p:spTree>
    <p:extLst>
      <p:ext uri="{BB962C8B-B14F-4D97-AF65-F5344CB8AC3E}">
        <p14:creationId xmlns:p14="http://schemas.microsoft.com/office/powerpoint/2010/main" val="24133094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Que se passe-t-il une fois que tu as formé réclamation?</a:t>
            </a:r>
            <a:endParaRPr lang="de-CH" dirty="0"/>
          </a:p>
        </p:txBody>
      </p:sp>
      <p:graphicFrame>
        <p:nvGraphicFramePr>
          <p:cNvPr id="4" name="Diagramm 3"/>
          <p:cNvGraphicFramePr/>
          <p:nvPr>
            <p:extLst>
              <p:ext uri="{D42A27DB-BD31-4B8C-83A1-F6EECF244321}">
                <p14:modId xmlns:p14="http://schemas.microsoft.com/office/powerpoint/2010/main" val="1413996964"/>
              </p:ext>
            </p:extLst>
          </p:nvPr>
        </p:nvGraphicFramePr>
        <p:xfrm>
          <a:off x="839788" y="1852613"/>
          <a:ext cx="10982325" cy="4672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99954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CH" dirty="0"/>
              <a:t>Frais</a:t>
            </a:r>
          </a:p>
        </p:txBody>
      </p:sp>
      <p:sp>
        <p:nvSpPr>
          <p:cNvPr id="5" name="Inhaltsplatzhalter 4"/>
          <p:cNvSpPr>
            <a:spLocks noGrp="1"/>
          </p:cNvSpPr>
          <p:nvPr>
            <p:ph sz="half" idx="1"/>
          </p:nvPr>
        </p:nvSpPr>
        <p:spPr/>
        <p:txBody>
          <a:bodyPr/>
          <a:lstStyle/>
          <a:p>
            <a:r>
              <a:rPr lang="fr-FR" dirty="0"/>
              <a:t>La procédure de réclamation</a:t>
            </a:r>
            <a:br>
              <a:rPr lang="fr-FR" dirty="0"/>
            </a:br>
            <a:r>
              <a:rPr lang="fr-FR" dirty="0"/>
              <a:t>est gratuite jusqu’à la décision</a:t>
            </a:r>
            <a:br>
              <a:rPr lang="fr-FR" dirty="0"/>
            </a:br>
            <a:r>
              <a:rPr lang="fr-FR" dirty="0"/>
              <a:t>sur réclamation; ensuite,</a:t>
            </a:r>
            <a:br>
              <a:rPr lang="fr-FR" dirty="0"/>
            </a:br>
            <a:r>
              <a:rPr lang="fr-FR" dirty="0"/>
              <a:t>la procédure est judiciaire et occasionne des coûts.</a:t>
            </a:r>
          </a:p>
        </p:txBody>
      </p:sp>
      <p:sp>
        <p:nvSpPr>
          <p:cNvPr id="7" name="Freihandform 6"/>
          <p:cNvSpPr/>
          <p:nvPr/>
        </p:nvSpPr>
        <p:spPr>
          <a:xfrm>
            <a:off x="6330950" y="5864924"/>
            <a:ext cx="5491163" cy="658253"/>
          </a:xfrm>
          <a:custGeom>
            <a:avLst/>
            <a:gdLst>
              <a:gd name="connsiteX0" fmla="*/ 0 w 5491163"/>
              <a:gd name="connsiteY0" fmla="*/ 0 h 658253"/>
              <a:gd name="connsiteX1" fmla="*/ 5491163 w 5491163"/>
              <a:gd name="connsiteY1" fmla="*/ 0 h 658253"/>
              <a:gd name="connsiteX2" fmla="*/ 5491163 w 5491163"/>
              <a:gd name="connsiteY2" fmla="*/ 658253 h 658253"/>
              <a:gd name="connsiteX3" fmla="*/ 0 w 5491163"/>
              <a:gd name="connsiteY3" fmla="*/ 658253 h 658253"/>
              <a:gd name="connsiteX4" fmla="*/ 0 w 5491163"/>
              <a:gd name="connsiteY4" fmla="*/ 0 h 658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658253">
                <a:moveTo>
                  <a:pt x="0" y="0"/>
                </a:moveTo>
                <a:lnTo>
                  <a:pt x="5491163" y="0"/>
                </a:lnTo>
                <a:lnTo>
                  <a:pt x="5491163" y="658253"/>
                </a:lnTo>
                <a:lnTo>
                  <a:pt x="0" y="658253"/>
                </a:lnTo>
                <a:lnTo>
                  <a:pt x="0" y="0"/>
                </a:lnTo>
                <a:close/>
              </a:path>
            </a:pathLst>
          </a:custGeom>
          <a:solidFill>
            <a:schemeClr val="accent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fr-CH" sz="2600" dirty="0">
                <a:solidFill>
                  <a:schemeClr val="tx1"/>
                </a:solidFill>
              </a:rPr>
              <a:t>Recours</a:t>
            </a:r>
            <a:endParaRPr lang="fr-CH" sz="2600" b="0" kern="1200" dirty="0">
              <a:solidFill>
                <a:schemeClr val="tx1"/>
              </a:solidFill>
            </a:endParaRPr>
          </a:p>
        </p:txBody>
      </p:sp>
      <p:sp>
        <p:nvSpPr>
          <p:cNvPr id="8" name="Freihandform 7"/>
          <p:cNvSpPr/>
          <p:nvPr/>
        </p:nvSpPr>
        <p:spPr>
          <a:xfrm>
            <a:off x="6330950" y="4862403"/>
            <a:ext cx="5491164" cy="1012394"/>
          </a:xfrm>
          <a:custGeom>
            <a:avLst/>
            <a:gdLst>
              <a:gd name="connsiteX0" fmla="*/ 0 w 5491163"/>
              <a:gd name="connsiteY0" fmla="*/ 354570 h 1012393"/>
              <a:gd name="connsiteX1" fmla="*/ 2619032 w 5491163"/>
              <a:gd name="connsiteY1" fmla="*/ 354570 h 1012393"/>
              <a:gd name="connsiteX2" fmla="*/ 2619032 w 5491163"/>
              <a:gd name="connsiteY2" fmla="*/ 253098 h 1012393"/>
              <a:gd name="connsiteX3" fmla="*/ 2492483 w 5491163"/>
              <a:gd name="connsiteY3" fmla="*/ 253098 h 1012393"/>
              <a:gd name="connsiteX4" fmla="*/ 2745582 w 5491163"/>
              <a:gd name="connsiteY4" fmla="*/ 0 h 1012393"/>
              <a:gd name="connsiteX5" fmla="*/ 2998680 w 5491163"/>
              <a:gd name="connsiteY5" fmla="*/ 253098 h 1012393"/>
              <a:gd name="connsiteX6" fmla="*/ 2872131 w 5491163"/>
              <a:gd name="connsiteY6" fmla="*/ 253098 h 1012393"/>
              <a:gd name="connsiteX7" fmla="*/ 2872131 w 5491163"/>
              <a:gd name="connsiteY7" fmla="*/ 354570 h 1012393"/>
              <a:gd name="connsiteX8" fmla="*/ 5491163 w 5491163"/>
              <a:gd name="connsiteY8" fmla="*/ 354570 h 1012393"/>
              <a:gd name="connsiteX9" fmla="*/ 5491163 w 5491163"/>
              <a:gd name="connsiteY9" fmla="*/ 1012393 h 1012393"/>
              <a:gd name="connsiteX10" fmla="*/ 0 w 5491163"/>
              <a:gd name="connsiteY10" fmla="*/ 1012393 h 1012393"/>
              <a:gd name="connsiteX11" fmla="*/ 0 w 5491163"/>
              <a:gd name="connsiteY11" fmla="*/ 354570 h 101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91163" h="1012393">
                <a:moveTo>
                  <a:pt x="5491163" y="657823"/>
                </a:moveTo>
                <a:lnTo>
                  <a:pt x="2872131" y="657823"/>
                </a:lnTo>
                <a:lnTo>
                  <a:pt x="2872131" y="759295"/>
                </a:lnTo>
                <a:lnTo>
                  <a:pt x="2998680" y="759295"/>
                </a:lnTo>
                <a:lnTo>
                  <a:pt x="2745581" y="1012392"/>
                </a:lnTo>
                <a:lnTo>
                  <a:pt x="2492483" y="759295"/>
                </a:lnTo>
                <a:lnTo>
                  <a:pt x="2619032" y="759295"/>
                </a:lnTo>
                <a:lnTo>
                  <a:pt x="2619032" y="657823"/>
                </a:lnTo>
                <a:lnTo>
                  <a:pt x="0" y="657823"/>
                </a:lnTo>
                <a:lnTo>
                  <a:pt x="0" y="1"/>
                </a:lnTo>
                <a:lnTo>
                  <a:pt x="5491163" y="1"/>
                </a:lnTo>
                <a:lnTo>
                  <a:pt x="5491163" y="657823"/>
                </a:lnTo>
                <a:close/>
              </a:path>
            </a:pathLst>
          </a:custGeom>
          <a:solidFill>
            <a:schemeClr val="accent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4912" tIns="184913" rIns="184913" bIns="539482" numCol="1" spcCol="1270" anchor="ctr" anchorCtr="0">
            <a:noAutofit/>
          </a:bodyPr>
          <a:lstStyle/>
          <a:p>
            <a:pPr lvl="0" algn="ctr" defTabSz="1155700">
              <a:lnSpc>
                <a:spcPct val="90000"/>
              </a:lnSpc>
              <a:spcBef>
                <a:spcPct val="0"/>
              </a:spcBef>
              <a:spcAft>
                <a:spcPct val="35000"/>
              </a:spcAft>
            </a:pPr>
            <a:r>
              <a:rPr lang="fr-CH" sz="2600" dirty="0">
                <a:solidFill>
                  <a:schemeClr val="tx1"/>
                </a:solidFill>
              </a:rPr>
              <a:t>Recours</a:t>
            </a:r>
            <a:endParaRPr lang="fr-CH" sz="2600" b="0" kern="1200" dirty="0">
              <a:solidFill>
                <a:schemeClr val="tx1"/>
              </a:solidFill>
            </a:endParaRPr>
          </a:p>
        </p:txBody>
      </p:sp>
      <p:sp>
        <p:nvSpPr>
          <p:cNvPr id="9" name="Freihandform 8"/>
          <p:cNvSpPr/>
          <p:nvPr/>
        </p:nvSpPr>
        <p:spPr>
          <a:xfrm>
            <a:off x="6330950" y="3859884"/>
            <a:ext cx="5491163" cy="1012394"/>
          </a:xfrm>
          <a:custGeom>
            <a:avLst/>
            <a:gdLst>
              <a:gd name="connsiteX0" fmla="*/ 0 w 5491163"/>
              <a:gd name="connsiteY0" fmla="*/ 354570 h 1012393"/>
              <a:gd name="connsiteX1" fmla="*/ 2619032 w 5491163"/>
              <a:gd name="connsiteY1" fmla="*/ 354570 h 1012393"/>
              <a:gd name="connsiteX2" fmla="*/ 2619032 w 5491163"/>
              <a:gd name="connsiteY2" fmla="*/ 253098 h 1012393"/>
              <a:gd name="connsiteX3" fmla="*/ 2492483 w 5491163"/>
              <a:gd name="connsiteY3" fmla="*/ 253098 h 1012393"/>
              <a:gd name="connsiteX4" fmla="*/ 2745582 w 5491163"/>
              <a:gd name="connsiteY4" fmla="*/ 0 h 1012393"/>
              <a:gd name="connsiteX5" fmla="*/ 2998680 w 5491163"/>
              <a:gd name="connsiteY5" fmla="*/ 253098 h 1012393"/>
              <a:gd name="connsiteX6" fmla="*/ 2872131 w 5491163"/>
              <a:gd name="connsiteY6" fmla="*/ 253098 h 1012393"/>
              <a:gd name="connsiteX7" fmla="*/ 2872131 w 5491163"/>
              <a:gd name="connsiteY7" fmla="*/ 354570 h 1012393"/>
              <a:gd name="connsiteX8" fmla="*/ 5491163 w 5491163"/>
              <a:gd name="connsiteY8" fmla="*/ 354570 h 1012393"/>
              <a:gd name="connsiteX9" fmla="*/ 5491163 w 5491163"/>
              <a:gd name="connsiteY9" fmla="*/ 1012393 h 1012393"/>
              <a:gd name="connsiteX10" fmla="*/ 0 w 5491163"/>
              <a:gd name="connsiteY10" fmla="*/ 1012393 h 1012393"/>
              <a:gd name="connsiteX11" fmla="*/ 0 w 5491163"/>
              <a:gd name="connsiteY11" fmla="*/ 354570 h 101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91163" h="1012393">
                <a:moveTo>
                  <a:pt x="5491163" y="657823"/>
                </a:moveTo>
                <a:lnTo>
                  <a:pt x="2872131" y="657823"/>
                </a:lnTo>
                <a:lnTo>
                  <a:pt x="2872131" y="759295"/>
                </a:lnTo>
                <a:lnTo>
                  <a:pt x="2998680" y="759295"/>
                </a:lnTo>
                <a:lnTo>
                  <a:pt x="2745581" y="1012392"/>
                </a:lnTo>
                <a:lnTo>
                  <a:pt x="2492483" y="759295"/>
                </a:lnTo>
                <a:lnTo>
                  <a:pt x="2619032" y="759295"/>
                </a:lnTo>
                <a:lnTo>
                  <a:pt x="2619032" y="657823"/>
                </a:lnTo>
                <a:lnTo>
                  <a:pt x="0" y="657823"/>
                </a:lnTo>
                <a:lnTo>
                  <a:pt x="0" y="1"/>
                </a:lnTo>
                <a:lnTo>
                  <a:pt x="5491163" y="1"/>
                </a:lnTo>
                <a:lnTo>
                  <a:pt x="5491163" y="657823"/>
                </a:lnTo>
                <a:close/>
              </a:path>
            </a:pathLst>
          </a:custGeom>
          <a:solidFill>
            <a:schemeClr val="accent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4911" tIns="184913" rIns="184912" bIns="539482" numCol="1" spcCol="1270" anchor="ctr" anchorCtr="0">
            <a:noAutofit/>
          </a:bodyPr>
          <a:lstStyle/>
          <a:p>
            <a:pPr lvl="0" algn="ctr" defTabSz="1155700">
              <a:lnSpc>
                <a:spcPct val="90000"/>
              </a:lnSpc>
              <a:spcBef>
                <a:spcPct val="0"/>
              </a:spcBef>
              <a:spcAft>
                <a:spcPct val="35000"/>
              </a:spcAft>
            </a:pPr>
            <a:r>
              <a:rPr lang="fr-CH" sz="2600" dirty="0">
                <a:solidFill>
                  <a:schemeClr val="tx1"/>
                </a:solidFill>
              </a:rPr>
              <a:t>Recours</a:t>
            </a:r>
          </a:p>
        </p:txBody>
      </p:sp>
      <p:sp>
        <p:nvSpPr>
          <p:cNvPr id="10" name="Freihandform 9"/>
          <p:cNvSpPr/>
          <p:nvPr/>
        </p:nvSpPr>
        <p:spPr>
          <a:xfrm>
            <a:off x="6330950" y="2857365"/>
            <a:ext cx="5491163" cy="1012394"/>
          </a:xfrm>
          <a:custGeom>
            <a:avLst/>
            <a:gdLst>
              <a:gd name="connsiteX0" fmla="*/ 0 w 5491163"/>
              <a:gd name="connsiteY0" fmla="*/ 354570 h 1012393"/>
              <a:gd name="connsiteX1" fmla="*/ 2619032 w 5491163"/>
              <a:gd name="connsiteY1" fmla="*/ 354570 h 1012393"/>
              <a:gd name="connsiteX2" fmla="*/ 2619032 w 5491163"/>
              <a:gd name="connsiteY2" fmla="*/ 253098 h 1012393"/>
              <a:gd name="connsiteX3" fmla="*/ 2492483 w 5491163"/>
              <a:gd name="connsiteY3" fmla="*/ 253098 h 1012393"/>
              <a:gd name="connsiteX4" fmla="*/ 2745582 w 5491163"/>
              <a:gd name="connsiteY4" fmla="*/ 0 h 1012393"/>
              <a:gd name="connsiteX5" fmla="*/ 2998680 w 5491163"/>
              <a:gd name="connsiteY5" fmla="*/ 253098 h 1012393"/>
              <a:gd name="connsiteX6" fmla="*/ 2872131 w 5491163"/>
              <a:gd name="connsiteY6" fmla="*/ 253098 h 1012393"/>
              <a:gd name="connsiteX7" fmla="*/ 2872131 w 5491163"/>
              <a:gd name="connsiteY7" fmla="*/ 354570 h 1012393"/>
              <a:gd name="connsiteX8" fmla="*/ 5491163 w 5491163"/>
              <a:gd name="connsiteY8" fmla="*/ 354570 h 1012393"/>
              <a:gd name="connsiteX9" fmla="*/ 5491163 w 5491163"/>
              <a:gd name="connsiteY9" fmla="*/ 1012393 h 1012393"/>
              <a:gd name="connsiteX10" fmla="*/ 0 w 5491163"/>
              <a:gd name="connsiteY10" fmla="*/ 1012393 h 1012393"/>
              <a:gd name="connsiteX11" fmla="*/ 0 w 5491163"/>
              <a:gd name="connsiteY11" fmla="*/ 354570 h 101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91163" h="1012393">
                <a:moveTo>
                  <a:pt x="5491163" y="657823"/>
                </a:moveTo>
                <a:lnTo>
                  <a:pt x="2872131" y="657823"/>
                </a:lnTo>
                <a:lnTo>
                  <a:pt x="2872131" y="759295"/>
                </a:lnTo>
                <a:lnTo>
                  <a:pt x="2998680" y="759295"/>
                </a:lnTo>
                <a:lnTo>
                  <a:pt x="2745581" y="1012392"/>
                </a:lnTo>
                <a:lnTo>
                  <a:pt x="2492483" y="759295"/>
                </a:lnTo>
                <a:lnTo>
                  <a:pt x="2619032" y="759295"/>
                </a:lnTo>
                <a:lnTo>
                  <a:pt x="2619032" y="657823"/>
                </a:lnTo>
                <a:lnTo>
                  <a:pt x="0" y="657823"/>
                </a:lnTo>
                <a:lnTo>
                  <a:pt x="0" y="1"/>
                </a:lnTo>
                <a:lnTo>
                  <a:pt x="5491163" y="1"/>
                </a:lnTo>
                <a:lnTo>
                  <a:pt x="5491163" y="657823"/>
                </a:lnTo>
                <a:close/>
              </a:path>
            </a:pathLst>
          </a:custGeom>
          <a:solidFill>
            <a:schemeClr val="accent4"/>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4911" tIns="184913" rIns="184912" bIns="539482" numCol="1" spcCol="1270" anchor="ctr" anchorCtr="0">
            <a:noAutofit/>
          </a:bodyPr>
          <a:lstStyle/>
          <a:p>
            <a:pPr lvl="0" algn="ctr" defTabSz="1155700">
              <a:lnSpc>
                <a:spcPct val="90000"/>
              </a:lnSpc>
              <a:spcBef>
                <a:spcPct val="0"/>
              </a:spcBef>
              <a:spcAft>
                <a:spcPct val="35000"/>
              </a:spcAft>
            </a:pPr>
            <a:r>
              <a:rPr lang="fr-CH" sz="2600" dirty="0">
                <a:solidFill>
                  <a:schemeClr val="tx1"/>
                </a:solidFill>
              </a:rPr>
              <a:t>Réclamation</a:t>
            </a:r>
          </a:p>
        </p:txBody>
      </p:sp>
      <p:sp>
        <p:nvSpPr>
          <p:cNvPr id="11" name="Freihandform 10"/>
          <p:cNvSpPr/>
          <p:nvPr/>
        </p:nvSpPr>
        <p:spPr>
          <a:xfrm>
            <a:off x="6330950" y="1854845"/>
            <a:ext cx="5491163" cy="1012395"/>
          </a:xfrm>
          <a:custGeom>
            <a:avLst/>
            <a:gdLst>
              <a:gd name="connsiteX0" fmla="*/ 0 w 5491163"/>
              <a:gd name="connsiteY0" fmla="*/ 354570 h 1012393"/>
              <a:gd name="connsiteX1" fmla="*/ 2619032 w 5491163"/>
              <a:gd name="connsiteY1" fmla="*/ 354570 h 1012393"/>
              <a:gd name="connsiteX2" fmla="*/ 2619032 w 5491163"/>
              <a:gd name="connsiteY2" fmla="*/ 253098 h 1012393"/>
              <a:gd name="connsiteX3" fmla="*/ 2492483 w 5491163"/>
              <a:gd name="connsiteY3" fmla="*/ 253098 h 1012393"/>
              <a:gd name="connsiteX4" fmla="*/ 2745582 w 5491163"/>
              <a:gd name="connsiteY4" fmla="*/ 0 h 1012393"/>
              <a:gd name="connsiteX5" fmla="*/ 2998680 w 5491163"/>
              <a:gd name="connsiteY5" fmla="*/ 253098 h 1012393"/>
              <a:gd name="connsiteX6" fmla="*/ 2872131 w 5491163"/>
              <a:gd name="connsiteY6" fmla="*/ 253098 h 1012393"/>
              <a:gd name="connsiteX7" fmla="*/ 2872131 w 5491163"/>
              <a:gd name="connsiteY7" fmla="*/ 354570 h 1012393"/>
              <a:gd name="connsiteX8" fmla="*/ 5491163 w 5491163"/>
              <a:gd name="connsiteY8" fmla="*/ 354570 h 1012393"/>
              <a:gd name="connsiteX9" fmla="*/ 5491163 w 5491163"/>
              <a:gd name="connsiteY9" fmla="*/ 1012393 h 1012393"/>
              <a:gd name="connsiteX10" fmla="*/ 0 w 5491163"/>
              <a:gd name="connsiteY10" fmla="*/ 1012393 h 1012393"/>
              <a:gd name="connsiteX11" fmla="*/ 0 w 5491163"/>
              <a:gd name="connsiteY11" fmla="*/ 354570 h 101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91163" h="1012393">
                <a:moveTo>
                  <a:pt x="5491163" y="657823"/>
                </a:moveTo>
                <a:lnTo>
                  <a:pt x="2872131" y="657823"/>
                </a:lnTo>
                <a:lnTo>
                  <a:pt x="2872131" y="759295"/>
                </a:lnTo>
                <a:lnTo>
                  <a:pt x="2998680" y="759295"/>
                </a:lnTo>
                <a:lnTo>
                  <a:pt x="2745581" y="1012392"/>
                </a:lnTo>
                <a:lnTo>
                  <a:pt x="2492483" y="759295"/>
                </a:lnTo>
                <a:lnTo>
                  <a:pt x="2619032" y="759295"/>
                </a:lnTo>
                <a:lnTo>
                  <a:pt x="2619032" y="657823"/>
                </a:lnTo>
                <a:lnTo>
                  <a:pt x="0" y="657823"/>
                </a:lnTo>
                <a:lnTo>
                  <a:pt x="0" y="1"/>
                </a:lnTo>
                <a:lnTo>
                  <a:pt x="5491163" y="1"/>
                </a:lnTo>
                <a:lnTo>
                  <a:pt x="5491163" y="657823"/>
                </a:lnTo>
                <a:close/>
              </a:path>
            </a:pathLst>
          </a:custGeom>
          <a:solidFill>
            <a:schemeClr val="accent4"/>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4911" tIns="184913" rIns="184912" bIns="539483" numCol="1" spcCol="1270" anchor="ctr" anchorCtr="0">
            <a:noAutofit/>
          </a:bodyPr>
          <a:lstStyle/>
          <a:p>
            <a:pPr lvl="0" algn="ctr" defTabSz="1155700">
              <a:lnSpc>
                <a:spcPct val="90000"/>
              </a:lnSpc>
              <a:spcBef>
                <a:spcPct val="0"/>
              </a:spcBef>
              <a:spcAft>
                <a:spcPct val="35000"/>
              </a:spcAft>
            </a:pPr>
            <a:r>
              <a:rPr lang="fr-CH" sz="2600" dirty="0">
                <a:solidFill>
                  <a:schemeClr val="tx1"/>
                </a:solidFill>
              </a:rPr>
              <a:t>Décision de taxation ICI</a:t>
            </a:r>
          </a:p>
        </p:txBody>
      </p:sp>
    </p:spTree>
    <p:extLst>
      <p:ext uri="{BB962C8B-B14F-4D97-AF65-F5344CB8AC3E}">
        <p14:creationId xmlns:p14="http://schemas.microsoft.com/office/powerpoint/2010/main" val="24951422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fr-FR" dirty="0"/>
              <a:t>Former réclamation: l’essentiel en bref</a:t>
            </a:r>
            <a:endParaRPr lang="de-CH" dirty="0"/>
          </a:p>
        </p:txBody>
      </p:sp>
      <p:sp>
        <p:nvSpPr>
          <p:cNvPr id="6" name="Inhaltsplatzhalter 5"/>
          <p:cNvSpPr>
            <a:spLocks noGrp="1"/>
          </p:cNvSpPr>
          <p:nvPr>
            <p:ph idx="1"/>
          </p:nvPr>
        </p:nvSpPr>
        <p:spPr/>
        <p:txBody>
          <a:bodyPr/>
          <a:lstStyle/>
          <a:p>
            <a:r>
              <a:rPr lang="fr-FR" dirty="0"/>
              <a:t>Remarques:</a:t>
            </a:r>
          </a:p>
          <a:p>
            <a:pPr lvl="1"/>
            <a:r>
              <a:rPr lang="fr-FR" dirty="0"/>
              <a:t>Vous pouvez contester votre décision de taxation</a:t>
            </a:r>
            <a:br>
              <a:rPr lang="fr-FR" dirty="0"/>
            </a:br>
            <a:r>
              <a:rPr lang="fr-FR" dirty="0"/>
              <a:t>en formant réclamation.</a:t>
            </a:r>
          </a:p>
          <a:p>
            <a:pPr lvl="1"/>
            <a:r>
              <a:rPr lang="fr-FR" dirty="0"/>
              <a:t>La réclamation doit être formulée par écrit et adressée,</a:t>
            </a:r>
            <a:br>
              <a:rPr lang="fr-FR" dirty="0"/>
            </a:br>
            <a:r>
              <a:rPr lang="fr-FR" dirty="0"/>
              <a:t>dans le délai imparti, à l’autorité ou à la juridiction mentionnée</a:t>
            </a:r>
            <a:br>
              <a:rPr lang="fr-FR" dirty="0"/>
            </a:br>
            <a:r>
              <a:rPr lang="fr-FR" dirty="0"/>
              <a:t>dans les voies de droit.</a:t>
            </a:r>
          </a:p>
          <a:p>
            <a:pPr lvl="1"/>
            <a:r>
              <a:rPr lang="fr-FR" dirty="0"/>
              <a:t>La réclamation est gratuite; les autres voies de droit sont payantes.</a:t>
            </a:r>
          </a:p>
          <a:p>
            <a:pPr lvl="1"/>
            <a:r>
              <a:rPr lang="fr-FR" dirty="0"/>
              <a:t>N’hésite pas à former réclamation!</a:t>
            </a:r>
          </a:p>
        </p:txBody>
      </p:sp>
    </p:spTree>
    <p:extLst>
      <p:ext uri="{BB962C8B-B14F-4D97-AF65-F5344CB8AC3E}">
        <p14:creationId xmlns:p14="http://schemas.microsoft.com/office/powerpoint/2010/main" val="4998362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fr-CH" dirty="0"/>
              <a:t>Payer ses impôts</a:t>
            </a:r>
          </a:p>
        </p:txBody>
      </p:sp>
    </p:spTree>
    <p:extLst>
      <p:ext uri="{BB962C8B-B14F-4D97-AF65-F5344CB8AC3E}">
        <p14:creationId xmlns:p14="http://schemas.microsoft.com/office/powerpoint/2010/main" val="10332397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fr-CH" dirty="0"/>
              <a:t>Impôts cantonaux et communaux</a:t>
            </a:r>
            <a:br>
              <a:rPr lang="de-CH" dirty="0"/>
            </a:br>
            <a:endParaRPr lang="de-CH" dirty="0"/>
          </a:p>
        </p:txBody>
      </p:sp>
      <p:sp>
        <p:nvSpPr>
          <p:cNvPr id="4" name="Inhaltsplatzhalter 3"/>
          <p:cNvSpPr>
            <a:spLocks noGrp="1"/>
          </p:cNvSpPr>
          <p:nvPr>
            <p:ph idx="1"/>
          </p:nvPr>
        </p:nvSpPr>
        <p:spPr/>
        <p:txBody>
          <a:bodyPr/>
          <a:lstStyle/>
          <a:p>
            <a:pPr lvl="1"/>
            <a:r>
              <a:rPr lang="fr-FR" dirty="0"/>
              <a:t>Trois tranches (mai, août et novembre)</a:t>
            </a:r>
          </a:p>
          <a:p>
            <a:pPr lvl="1"/>
            <a:r>
              <a:rPr lang="fr-FR" dirty="0"/>
              <a:t>Le montant des tranches s’appuie sur les informations figurant</a:t>
            </a:r>
            <a:br>
              <a:rPr lang="fr-FR" dirty="0"/>
            </a:br>
            <a:r>
              <a:rPr lang="fr-FR" dirty="0"/>
              <a:t>dans la dernière déclaration d’impôt soumise.</a:t>
            </a:r>
          </a:p>
          <a:p>
            <a:pPr lvl="1"/>
            <a:r>
              <a:rPr lang="fr-FR" dirty="0"/>
              <a:t>Le montant définitif sera facturé avec le décompte final.</a:t>
            </a:r>
          </a:p>
          <a:p>
            <a:pPr marL="0" lvl="1" indent="0">
              <a:buNone/>
            </a:pPr>
            <a:endParaRPr lang="de-CH" dirty="0"/>
          </a:p>
        </p:txBody>
      </p:sp>
    </p:spTree>
    <p:extLst>
      <p:ext uri="{BB962C8B-B14F-4D97-AF65-F5344CB8AC3E}">
        <p14:creationId xmlns:p14="http://schemas.microsoft.com/office/powerpoint/2010/main" val="24284860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Impôt fédéral direct</a:t>
            </a:r>
          </a:p>
        </p:txBody>
      </p:sp>
      <p:sp>
        <p:nvSpPr>
          <p:cNvPr id="3" name="Inhaltsplatzhalter 2"/>
          <p:cNvSpPr>
            <a:spLocks noGrp="1"/>
          </p:cNvSpPr>
          <p:nvPr>
            <p:ph idx="1"/>
          </p:nvPr>
        </p:nvSpPr>
        <p:spPr/>
        <p:txBody>
          <a:bodyPr/>
          <a:lstStyle/>
          <a:p>
            <a:pPr lvl="1"/>
            <a:r>
              <a:rPr lang="fr-FR" dirty="0"/>
              <a:t>Bordereau provisoire en mars de l’année suivante </a:t>
            </a:r>
          </a:p>
          <a:p>
            <a:endParaRPr lang="fr-FR" dirty="0"/>
          </a:p>
          <a:p>
            <a:r>
              <a:rPr lang="fr-FR" dirty="0"/>
              <a:t>Informations sur </a:t>
            </a:r>
            <a:r>
              <a:rPr lang="fr-FR" dirty="0">
                <a:hlinkClick r:id="rId3"/>
              </a:rPr>
              <a:t>www.taxme.ch/payer-des-impots</a:t>
            </a:r>
            <a:endParaRPr lang="fr-FR" dirty="0"/>
          </a:p>
        </p:txBody>
      </p:sp>
    </p:spTree>
    <p:extLst>
      <p:ext uri="{BB962C8B-B14F-4D97-AF65-F5344CB8AC3E}">
        <p14:creationId xmlns:p14="http://schemas.microsoft.com/office/powerpoint/2010/main" val="20794455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Conseil: créer un compte fiscal privé </a:t>
            </a:r>
            <a:endParaRPr lang="de-CH" dirty="0"/>
          </a:p>
        </p:txBody>
      </p:sp>
      <p:sp>
        <p:nvSpPr>
          <p:cNvPr id="3" name="Inhaltsplatzhalter 2"/>
          <p:cNvSpPr>
            <a:spLocks noGrp="1"/>
          </p:cNvSpPr>
          <p:nvPr>
            <p:ph idx="1"/>
          </p:nvPr>
        </p:nvSpPr>
        <p:spPr/>
        <p:txBody>
          <a:bodyPr/>
          <a:lstStyle/>
          <a:p>
            <a:pPr lvl="1"/>
            <a:r>
              <a:rPr lang="fr-FR" dirty="0"/>
              <a:t>Pour éviter un manque de liquidités et des difficultés de paiement,</a:t>
            </a:r>
            <a:br>
              <a:rPr lang="fr-FR" dirty="0"/>
            </a:br>
            <a:r>
              <a:rPr lang="fr-FR" dirty="0"/>
              <a:t>nous te recommandons d’ouvrir un compte fiscal privé ou</a:t>
            </a:r>
            <a:br>
              <a:rPr lang="fr-FR" dirty="0"/>
            </a:br>
            <a:r>
              <a:rPr lang="fr-FR" dirty="0"/>
              <a:t>de faire des </a:t>
            </a:r>
            <a:r>
              <a:rPr lang="fr-FR" dirty="0">
                <a:hlinkClick r:id="rId2"/>
              </a:rPr>
              <a:t>paiements anticipés</a:t>
            </a:r>
            <a:r>
              <a:rPr lang="fr-FR" dirty="0"/>
              <a:t> à l’Intendance des impôts.</a:t>
            </a:r>
          </a:p>
          <a:p>
            <a:pPr lvl="1"/>
            <a:r>
              <a:rPr lang="fr-FR" dirty="0"/>
              <a:t>Vérifie à l’avance le montant approximatif de tes impôts en te servant</a:t>
            </a:r>
            <a:br>
              <a:rPr lang="fr-FR" dirty="0"/>
            </a:br>
            <a:r>
              <a:rPr lang="fr-FR" dirty="0"/>
              <a:t>du </a:t>
            </a:r>
            <a:r>
              <a:rPr lang="fr-FR" dirty="0">
                <a:hlinkClick r:id="rId3"/>
              </a:rPr>
              <a:t>simulateur fiscal de l’AFC</a:t>
            </a:r>
            <a:r>
              <a:rPr lang="fr-FR" dirty="0"/>
              <a:t>.</a:t>
            </a:r>
          </a:p>
        </p:txBody>
      </p:sp>
    </p:spTree>
    <p:extLst>
      <p:ext uri="{BB962C8B-B14F-4D97-AF65-F5344CB8AC3E}">
        <p14:creationId xmlns:p14="http://schemas.microsoft.com/office/powerpoint/2010/main" val="19139848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Tu as des difficultés de paiement?</a:t>
            </a:r>
            <a:endParaRPr lang="de-CH" dirty="0"/>
          </a:p>
        </p:txBody>
      </p:sp>
      <p:sp>
        <p:nvSpPr>
          <p:cNvPr id="3" name="Inhaltsplatzhalter 2"/>
          <p:cNvSpPr>
            <a:spLocks noGrp="1"/>
          </p:cNvSpPr>
          <p:nvPr>
            <p:ph idx="1"/>
          </p:nvPr>
        </p:nvSpPr>
        <p:spPr/>
        <p:txBody>
          <a:bodyPr/>
          <a:lstStyle/>
          <a:p>
            <a:r>
              <a:rPr lang="fr-FR" dirty="0"/>
              <a:t>En cas de difficultés de paiement, prends rapidement contact</a:t>
            </a:r>
            <a:br>
              <a:rPr lang="fr-FR" dirty="0"/>
            </a:br>
            <a:r>
              <a:rPr lang="fr-FR" dirty="0"/>
              <a:t>avec l’Intendance des impôts (domaine Encaissement) et</a:t>
            </a:r>
            <a:br>
              <a:rPr lang="fr-FR" dirty="0"/>
            </a:br>
            <a:r>
              <a:rPr lang="fr-FR" dirty="0"/>
              <a:t>demande-lui des paiements échelonnés!</a:t>
            </a:r>
          </a:p>
        </p:txBody>
      </p:sp>
    </p:spTree>
    <p:extLst>
      <p:ext uri="{BB962C8B-B14F-4D97-AF65-F5344CB8AC3E}">
        <p14:creationId xmlns:p14="http://schemas.microsoft.com/office/powerpoint/2010/main" val="11983865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Des </a:t>
            </a:r>
            <a:r>
              <a:rPr lang="fr-CH" dirty="0"/>
              <a:t>questions</a:t>
            </a:r>
            <a:r>
              <a:rPr lang="de-CH" dirty="0"/>
              <a:t>?</a:t>
            </a:r>
          </a:p>
        </p:txBody>
      </p:sp>
      <p:sp>
        <p:nvSpPr>
          <p:cNvPr id="3" name="Inhaltsplatzhalter 2"/>
          <p:cNvSpPr>
            <a:spLocks noGrp="1"/>
          </p:cNvSpPr>
          <p:nvPr>
            <p:ph idx="1"/>
          </p:nvPr>
        </p:nvSpPr>
        <p:spPr/>
        <p:txBody>
          <a:bodyPr/>
          <a:lstStyle/>
          <a:p>
            <a:r>
              <a:rPr lang="fr-FR" dirty="0"/>
              <a:t>Site Internet où figurent avec toutes les informations fiscales:</a:t>
            </a:r>
            <a:br>
              <a:rPr lang="fr-FR" dirty="0"/>
            </a:br>
            <a:r>
              <a:rPr lang="fr-FR" dirty="0">
                <a:hlinkClick r:id="rId2"/>
              </a:rPr>
              <a:t>www.taxme.ch</a:t>
            </a:r>
            <a:endParaRPr lang="fr-FR" dirty="0"/>
          </a:p>
          <a:p>
            <a:endParaRPr lang="fr-FR" dirty="0"/>
          </a:p>
          <a:p>
            <a:r>
              <a:rPr lang="fr-FR" dirty="0"/>
              <a:t>Guide pour remplir la déclaration d’impôt:</a:t>
            </a:r>
            <a:br>
              <a:rPr lang="fr-FR" dirty="0"/>
            </a:br>
            <a:r>
              <a:rPr lang="fr-FR" dirty="0">
                <a:hlinkClick r:id="rId3"/>
              </a:rPr>
              <a:t>www.taxme.ch/guide-pp </a:t>
            </a:r>
            <a:endParaRPr lang="fr-FR" dirty="0"/>
          </a:p>
          <a:p>
            <a:br>
              <a:rPr lang="fr-FR" dirty="0"/>
            </a:br>
            <a:r>
              <a:rPr lang="fr-FR" dirty="0" err="1"/>
              <a:t>FiscalitéInfo</a:t>
            </a:r>
            <a:r>
              <a:rPr lang="fr-FR" dirty="0"/>
              <a:t>:</a:t>
            </a:r>
            <a:br>
              <a:rPr lang="fr-FR" dirty="0"/>
            </a:br>
            <a:r>
              <a:rPr lang="fr-FR" dirty="0">
                <a:hlinkClick r:id="rId4"/>
              </a:rPr>
              <a:t>www.be.ch/fiscaliteinfo</a:t>
            </a:r>
            <a:endParaRPr lang="fr-FR" dirty="0"/>
          </a:p>
          <a:p>
            <a:endParaRPr lang="fr-FR" dirty="0"/>
          </a:p>
          <a:p>
            <a:r>
              <a:rPr lang="fr-FR" dirty="0"/>
              <a:t>Pratique fiscale dans le canton de Berne:</a:t>
            </a:r>
            <a:br>
              <a:rPr lang="fr-FR" dirty="0"/>
            </a:br>
            <a:r>
              <a:rPr lang="fr-FR" dirty="0">
                <a:hlinkClick r:id="rId5"/>
              </a:rPr>
              <a:t>www.be.ch/taxinfo</a:t>
            </a:r>
            <a:r>
              <a:rPr lang="fr-FR" dirty="0"/>
              <a:t> </a:t>
            </a:r>
          </a:p>
          <a:p>
            <a:endParaRPr lang="fr-FR" dirty="0"/>
          </a:p>
          <a:p>
            <a:endParaRPr lang="fr-FR" dirty="0"/>
          </a:p>
          <a:p>
            <a:endParaRPr lang="fr-FR" dirty="0"/>
          </a:p>
          <a:p>
            <a:endParaRPr lang="de-CH" dirty="0"/>
          </a:p>
        </p:txBody>
      </p:sp>
    </p:spTree>
    <p:extLst>
      <p:ext uri="{BB962C8B-B14F-4D97-AF65-F5344CB8AC3E}">
        <p14:creationId xmlns:p14="http://schemas.microsoft.com/office/powerpoint/2010/main" val="28102458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Merci pour ton attention!</a:t>
            </a:r>
          </a:p>
        </p:txBody>
      </p:sp>
    </p:spTree>
    <p:extLst>
      <p:ext uri="{BB962C8B-B14F-4D97-AF65-F5344CB8AC3E}">
        <p14:creationId xmlns:p14="http://schemas.microsoft.com/office/powerpoint/2010/main" val="3805756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fr-FR" dirty="0"/>
              <a:t>Remplir la déclaration d’impôt est obligatoire 1/2</a:t>
            </a:r>
            <a:endParaRPr lang="de-CH" dirty="0"/>
          </a:p>
        </p:txBody>
      </p:sp>
      <p:sp>
        <p:nvSpPr>
          <p:cNvPr id="6" name="Inhaltsplatzhalter 5"/>
          <p:cNvSpPr>
            <a:spLocks noGrp="1"/>
          </p:cNvSpPr>
          <p:nvPr>
            <p:ph idx="1"/>
          </p:nvPr>
        </p:nvSpPr>
        <p:spPr/>
        <p:txBody>
          <a:bodyPr/>
          <a:lstStyle/>
          <a:p>
            <a:r>
              <a:rPr lang="fr-FR" dirty="0"/>
              <a:t>L’Intendance des impôts détermine chaque année ma situation financière. Dans le cadre de la procédure de taxation, j’ai le devoir de coopérer</a:t>
            </a:r>
            <a:br>
              <a:rPr lang="fr-FR" dirty="0"/>
            </a:br>
            <a:r>
              <a:rPr lang="fr-FR" dirty="0"/>
              <a:t>de la manière suivante:</a:t>
            </a:r>
          </a:p>
          <a:p>
            <a:pPr lvl="1"/>
            <a:r>
              <a:rPr lang="fr-FR" dirty="0"/>
              <a:t>en remplissant et en déposant ma déclaration d’impôt, </a:t>
            </a:r>
          </a:p>
          <a:p>
            <a:pPr lvl="1"/>
            <a:r>
              <a:rPr lang="fr-FR" dirty="0"/>
              <a:t>en soumettant ou en remettant ultérieurement les justificatifs requis,</a:t>
            </a:r>
          </a:p>
          <a:p>
            <a:pPr lvl="1"/>
            <a:r>
              <a:rPr lang="fr-FR" dirty="0"/>
              <a:t>en fournissant, si nécessaire, des renseignements par écrit ou par oral.</a:t>
            </a:r>
          </a:p>
        </p:txBody>
      </p:sp>
    </p:spTree>
    <p:extLst>
      <p:ext uri="{BB962C8B-B14F-4D97-AF65-F5344CB8AC3E}">
        <p14:creationId xmlns:p14="http://schemas.microsoft.com/office/powerpoint/2010/main" val="143797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fr-FR" dirty="0"/>
              <a:t>Remplir la déclaration d’impôt est obligatoire 2/2</a:t>
            </a:r>
            <a:endParaRPr lang="de-CH" dirty="0"/>
          </a:p>
        </p:txBody>
      </p:sp>
      <p:sp>
        <p:nvSpPr>
          <p:cNvPr id="6" name="Inhaltsplatzhalter 5"/>
          <p:cNvSpPr>
            <a:spLocks noGrp="1"/>
          </p:cNvSpPr>
          <p:nvPr>
            <p:ph idx="1"/>
          </p:nvPr>
        </p:nvSpPr>
        <p:spPr/>
        <p:txBody>
          <a:bodyPr/>
          <a:lstStyle/>
          <a:p>
            <a:r>
              <a:rPr lang="fr-FR" dirty="0"/>
              <a:t>La déclaration d’impôt doit être déposée chaque année. Je m’expose</a:t>
            </a:r>
            <a:br>
              <a:rPr lang="fr-FR" dirty="0"/>
            </a:br>
            <a:r>
              <a:rPr lang="fr-FR" dirty="0"/>
              <a:t>aux conséquences suivantes si je ne le fais pas:</a:t>
            </a:r>
          </a:p>
          <a:p>
            <a:pPr lvl="1"/>
            <a:r>
              <a:rPr lang="fr-FR" dirty="0"/>
              <a:t>Amendes</a:t>
            </a:r>
          </a:p>
          <a:p>
            <a:pPr lvl="1"/>
            <a:r>
              <a:rPr lang="fr-FR" dirty="0"/>
              <a:t>Taxation d’office (par appréciation) &gt; les autorités fiscales calculent</a:t>
            </a:r>
            <a:br>
              <a:rPr lang="fr-FR" dirty="0"/>
            </a:br>
            <a:r>
              <a:rPr lang="fr-FR" dirty="0"/>
              <a:t>le montant de l’impôt sur la base d’une estimation des revenus et</a:t>
            </a:r>
            <a:br>
              <a:rPr lang="fr-FR" dirty="0"/>
            </a:br>
            <a:r>
              <a:rPr lang="fr-FR" dirty="0"/>
              <a:t>de la fortune (montant parfois plus élevé que si j’avais coopéré).</a:t>
            </a:r>
          </a:p>
          <a:p>
            <a:endParaRPr lang="de-CH" dirty="0"/>
          </a:p>
        </p:txBody>
      </p:sp>
    </p:spTree>
    <p:extLst>
      <p:ext uri="{BB962C8B-B14F-4D97-AF65-F5344CB8AC3E}">
        <p14:creationId xmlns:p14="http://schemas.microsoft.com/office/powerpoint/2010/main" val="3973138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Pénalités et infractions</a:t>
            </a:r>
          </a:p>
        </p:txBody>
      </p:sp>
      <p:sp>
        <p:nvSpPr>
          <p:cNvPr id="3" name="Inhaltsplatzhalter 2"/>
          <p:cNvSpPr>
            <a:spLocks noGrp="1"/>
          </p:cNvSpPr>
          <p:nvPr>
            <p:ph idx="1"/>
          </p:nvPr>
        </p:nvSpPr>
        <p:spPr/>
        <p:txBody>
          <a:bodyPr/>
          <a:lstStyle/>
          <a:p>
            <a:r>
              <a:rPr lang="fr-FR" dirty="0"/>
              <a:t>La déclaration d’impôt doit être remplie de manière véridique.</a:t>
            </a:r>
            <a:br>
              <a:rPr lang="fr-FR" dirty="0"/>
            </a:br>
            <a:r>
              <a:rPr lang="fr-FR" dirty="0"/>
              <a:t>Si je ne le fais pas, je m’expose à des sanctions, notamment pénales:</a:t>
            </a:r>
          </a:p>
          <a:p>
            <a:endParaRPr lang="fr-FR" dirty="0"/>
          </a:p>
          <a:p>
            <a:r>
              <a:rPr lang="fr-FR" b="1" dirty="0"/>
              <a:t>Sanctions administratives</a:t>
            </a:r>
          </a:p>
          <a:p>
            <a:r>
              <a:rPr lang="fr-FR" dirty="0"/>
              <a:t>Amendes pour violation des obligations en procédure et soustraction d’impôt (p.ex. salaire non déclaré)</a:t>
            </a:r>
          </a:p>
          <a:p>
            <a:endParaRPr lang="fr-FR" dirty="0"/>
          </a:p>
          <a:p>
            <a:r>
              <a:rPr lang="fr-FR" b="1" dirty="0"/>
              <a:t>Conséquences pénales</a:t>
            </a:r>
          </a:p>
          <a:p>
            <a:r>
              <a:rPr lang="fr-FR" dirty="0"/>
              <a:t>Emprisonnement ou amende en cas de fraude fiscale</a:t>
            </a:r>
            <a:br>
              <a:rPr lang="fr-FR" dirty="0"/>
            </a:br>
            <a:r>
              <a:rPr lang="fr-FR" dirty="0"/>
              <a:t>(p.ex. dépôt de documents falsifiés)</a:t>
            </a:r>
          </a:p>
          <a:p>
            <a:r>
              <a:rPr lang="fr-FR" dirty="0"/>
              <a:t>	</a:t>
            </a:r>
          </a:p>
          <a:p>
            <a:endParaRPr lang="de-CH" dirty="0"/>
          </a:p>
        </p:txBody>
      </p:sp>
    </p:spTree>
    <p:extLst>
      <p:ext uri="{BB962C8B-B14F-4D97-AF65-F5344CB8AC3E}">
        <p14:creationId xmlns:p14="http://schemas.microsoft.com/office/powerpoint/2010/main" val="2678454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Qui doit remplir une déclaration d’impôt?</a:t>
            </a:r>
            <a:endParaRPr lang="de-CH" dirty="0"/>
          </a:p>
        </p:txBody>
      </p:sp>
      <p:sp>
        <p:nvSpPr>
          <p:cNvPr id="3" name="Inhaltsplatzhalter 2"/>
          <p:cNvSpPr>
            <a:spLocks noGrp="1"/>
          </p:cNvSpPr>
          <p:nvPr>
            <p:ph idx="1"/>
          </p:nvPr>
        </p:nvSpPr>
        <p:spPr/>
        <p:txBody>
          <a:bodyPr/>
          <a:lstStyle/>
          <a:p>
            <a:r>
              <a:rPr lang="fr-FR" b="1" dirty="0"/>
              <a:t>Tous les contribuables, </a:t>
            </a:r>
            <a:r>
              <a:rPr lang="fr-FR" dirty="0"/>
              <a:t>qu’ils aient ou non un revenu et une fortune!</a:t>
            </a:r>
          </a:p>
          <a:p>
            <a:endParaRPr lang="fr-FR" dirty="0"/>
          </a:p>
          <a:p>
            <a:r>
              <a:rPr lang="fr-FR" dirty="0"/>
              <a:t>Les parents déclarent la fortune (p.ex. compte bancaire) et</a:t>
            </a:r>
            <a:br>
              <a:rPr lang="fr-FR" dirty="0"/>
            </a:br>
            <a:r>
              <a:rPr lang="fr-FR" dirty="0"/>
              <a:t>les revenus (p.ex. intérêts bancaires) de leurs enfants mineurs</a:t>
            </a:r>
            <a:br>
              <a:rPr lang="fr-FR" dirty="0"/>
            </a:br>
            <a:r>
              <a:rPr lang="fr-FR" dirty="0"/>
              <a:t>dans leur propre déclaration d’impôt.</a:t>
            </a:r>
          </a:p>
          <a:p>
            <a:r>
              <a:rPr lang="fr-FR" b="1" dirty="0"/>
              <a:t>Exception: </a:t>
            </a:r>
            <a:r>
              <a:rPr lang="fr-FR" dirty="0"/>
              <a:t>revenu du travail (p.ex. dans le cas d’un apprentissage)</a:t>
            </a:r>
          </a:p>
          <a:p>
            <a:endParaRPr lang="fr-FR" dirty="0"/>
          </a:p>
          <a:p>
            <a:r>
              <a:rPr lang="fr-FR" dirty="0"/>
              <a:t>Les jeunes du canton de Berne de 18 ans et plus</a:t>
            </a:r>
          </a:p>
          <a:p>
            <a:endParaRPr lang="fr-FR" dirty="0"/>
          </a:p>
          <a:p>
            <a:endParaRPr lang="de-CH" dirty="0"/>
          </a:p>
        </p:txBody>
      </p:sp>
    </p:spTree>
    <p:extLst>
      <p:ext uri="{BB962C8B-B14F-4D97-AF65-F5344CB8AC3E}">
        <p14:creationId xmlns:p14="http://schemas.microsoft.com/office/powerpoint/2010/main" val="710678622"/>
      </p:ext>
    </p:extLst>
  </p:cSld>
  <p:clrMapOvr>
    <a:masterClrMapping/>
  </p:clrMapOvr>
</p:sld>
</file>

<file path=ppt/theme/theme1.xml><?xml version="1.0" encoding="utf-8"?>
<a:theme xmlns:a="http://schemas.openxmlformats.org/drawingml/2006/main" name="Benutzerdefiniertes Design">
  <a:themeElements>
    <a:clrScheme name="Steuerverwaltung">
      <a:dk1>
        <a:sysClr val="windowText" lastClr="000000"/>
      </a:dk1>
      <a:lt1>
        <a:sysClr val="window" lastClr="FFFFFF"/>
      </a:lt1>
      <a:dk2>
        <a:srgbClr val="5D91B4"/>
      </a:dk2>
      <a:lt2>
        <a:srgbClr val="CDC5AE"/>
      </a:lt2>
      <a:accent1>
        <a:srgbClr val="625A4D"/>
      </a:accent1>
      <a:accent2>
        <a:srgbClr val="9D8F6F"/>
      </a:accent2>
      <a:accent3>
        <a:srgbClr val="C6D4E1"/>
      </a:accent3>
      <a:accent4>
        <a:srgbClr val="6AB261"/>
      </a:accent4>
      <a:accent5>
        <a:srgbClr val="FAC873"/>
      </a:accent5>
      <a:accent6>
        <a:srgbClr val="EA161F"/>
      </a:accent6>
      <a:hlink>
        <a:srgbClr val="5D91B4"/>
      </a:hlink>
      <a:folHlink>
        <a:srgbClr val="9D8F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300" dirty="0" smtClean="0"/>
        </a:defPPr>
      </a:lstStyle>
    </a:txDef>
  </a:objectDefaults>
  <a:extraClrSchemeLst/>
  <a:extLst>
    <a:ext uri="{05A4C25C-085E-4340-85A3-A5531E510DB2}">
      <thm15:themeFamily xmlns:thm15="http://schemas.microsoft.com/office/thememl/2012/main" name="Präsentation fr.potx" id="{78D4BC26-E894-4EFB-9459-634FC7F70EDF}" vid="{A16726ED-D051-4D06-914B-E31DF6C1E7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4701</Words>
  <Application>Microsoft Office PowerPoint</Application>
  <PresentationFormat>Breitbild</PresentationFormat>
  <Paragraphs>414</Paragraphs>
  <Slides>59</Slides>
  <Notes>34</Notes>
  <HiddenSlides>0</HiddenSlides>
  <MMClips>0</MMClips>
  <ScaleCrop>false</ScaleCrop>
  <HeadingPairs>
    <vt:vector size="6" baseType="variant">
      <vt:variant>
        <vt:lpstr>Verwendete Schriftarten</vt:lpstr>
      </vt:variant>
      <vt:variant>
        <vt:i4>1</vt:i4>
      </vt:variant>
      <vt:variant>
        <vt:lpstr>Design</vt:lpstr>
      </vt:variant>
      <vt:variant>
        <vt:i4>1</vt:i4>
      </vt:variant>
      <vt:variant>
        <vt:lpstr>Folientitel</vt:lpstr>
      </vt:variant>
      <vt:variant>
        <vt:i4>59</vt:i4>
      </vt:variant>
    </vt:vector>
  </HeadingPairs>
  <TitlesOfParts>
    <vt:vector size="61" baseType="lpstr">
      <vt:lpstr>Arial</vt:lpstr>
      <vt:lpstr>Benutzerdefiniertes Design</vt:lpstr>
      <vt:lpstr>Connaissances fiscales concernant le cas type de déclaration d’impôt</vt:lpstr>
      <vt:lpstr>Sommaire</vt:lpstr>
      <vt:lpstr>La déclaration d’impôt, une étape incontournable!</vt:lpstr>
      <vt:lpstr>Premier contact avec les impôts</vt:lpstr>
      <vt:lpstr>La procédure de taxation dans le canton de Berne </vt:lpstr>
      <vt:lpstr>Remplir la déclaration d’impôt est obligatoire 1/2</vt:lpstr>
      <vt:lpstr>Remplir la déclaration d’impôt est obligatoire 2/2</vt:lpstr>
      <vt:lpstr>Pénalités et infractions</vt:lpstr>
      <vt:lpstr>Qui doit remplir une déclaration d’impôt?</vt:lpstr>
      <vt:lpstr>Remplir la déclaration d’impôt: comment se connecter? 1/2</vt:lpstr>
      <vt:lpstr>Remplir la déclaration d’impôt: comment se connecter? 2/2</vt:lpstr>
      <vt:lpstr>Comment remplir ma déclaration d’impôt?</vt:lpstr>
      <vt:lpstr>Quelles aides sont à ma disposition?</vt:lpstr>
      <vt:lpstr>Quand envoyer sa déclaration d’impôt?</vt:lpstr>
      <vt:lpstr>Comment envoyer sa déclaration d’impôt?</vt:lpstr>
      <vt:lpstr>De la déclaration d’impôt aux impôts</vt:lpstr>
      <vt:lpstr>Je souhaite en savoir plus sur la pratique fiscale? </vt:lpstr>
      <vt:lpstr>Conseil: préparer les documents</vt:lpstr>
      <vt:lpstr>La déclaration d’impôt: l’essentiel en bref</vt:lpstr>
      <vt:lpstr>Pourquoi dois-je payer des impôts?</vt:lpstr>
      <vt:lpstr>À quoi servent les impôts?</vt:lpstr>
      <vt:lpstr>Où vont mes impôts?</vt:lpstr>
      <vt:lpstr>Les impôts couvrent les dépenses publiques 1/2</vt:lpstr>
      <vt:lpstr>Les impôts couvrent les dépenses publiques 2/2</vt:lpstr>
      <vt:lpstr>Différents types d’impôts</vt:lpstr>
      <vt:lpstr>Qui doit payer des impôts?</vt:lpstr>
      <vt:lpstr>Pourquoi dois-je payer des impôts?</vt:lpstr>
      <vt:lpstr>À qui versons-nous des impôts?</vt:lpstr>
      <vt:lpstr>Impôts: l’essentiel en bref</vt:lpstr>
      <vt:lpstr>Impôts sur le revenu et sur la fortune</vt:lpstr>
      <vt:lpstr>La déclaration d’impôt permet de déterminer les impôts sur le revenu et la fortune</vt:lpstr>
      <vt:lpstr>Impôt sur le revenu des particuliers</vt:lpstr>
      <vt:lpstr>Revenu brut</vt:lpstr>
      <vt:lpstr>Frais d’obtention du revenu</vt:lpstr>
      <vt:lpstr>Frais professionnels des particuliers</vt:lpstr>
      <vt:lpstr>Déductions générales</vt:lpstr>
      <vt:lpstr>Déductions sociales</vt:lpstr>
      <vt:lpstr>Conseil: que puis-je déduire?</vt:lpstr>
      <vt:lpstr>Exemple: calcul de l’impôt sur le revenu</vt:lpstr>
      <vt:lpstr>Exemple: calcul de l’impôt sur la fortune</vt:lpstr>
      <vt:lpstr>Exemple: total des impôts dus</vt:lpstr>
      <vt:lpstr>Impôts sur le revenu et sur la fortune: l’essentiel en bref </vt:lpstr>
      <vt:lpstr>La décision de taxation</vt:lpstr>
      <vt:lpstr>Établissement de la décision de taxation</vt:lpstr>
      <vt:lpstr>Qu’est-ce que la décision de taxation?</vt:lpstr>
      <vt:lpstr>Adaptations / corrections / modifications</vt:lpstr>
      <vt:lpstr>Décision de taxation: l’essentiel en bref</vt:lpstr>
      <vt:lpstr>Former réclamation</vt:lpstr>
      <vt:lpstr>Former réclamation en cas d’erreur</vt:lpstr>
      <vt:lpstr>Que se passe-t-il une fois que tu as formé réclamation?</vt:lpstr>
      <vt:lpstr>Frais</vt:lpstr>
      <vt:lpstr>Former réclamation: l’essentiel en bref</vt:lpstr>
      <vt:lpstr>Payer ses impôts</vt:lpstr>
      <vt:lpstr>Impôts cantonaux et communaux </vt:lpstr>
      <vt:lpstr>Impôt fédéral direct</vt:lpstr>
      <vt:lpstr>Conseil: créer un compte fiscal privé </vt:lpstr>
      <vt:lpstr>Tu as des difficultés de paiement?</vt:lpstr>
      <vt:lpstr>Des questions?</vt:lpstr>
      <vt:lpstr>Merci pour ton attention!</vt:lpstr>
    </vt:vector>
  </TitlesOfParts>
  <Company>Kanton Bern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Michel Susanne, FIN-SV-StOS-KOM</dc:creator>
  <cp:lastModifiedBy>Michel Susanne, FIN-SV-StOS-KOM</cp:lastModifiedBy>
  <cp:revision>176</cp:revision>
  <cp:lastPrinted>2018-09-06T06:44:02Z</cp:lastPrinted>
  <dcterms:created xsi:type="dcterms:W3CDTF">2020-02-10T09:11:08Z</dcterms:created>
  <dcterms:modified xsi:type="dcterms:W3CDTF">2025-03-10T10:38:52Z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EVDCFG@15.1400:FileResponsible">
    <vt:lpwstr>Christa Stauffer</vt:lpwstr>
  </property>
  <property fmtid="{D5CDD505-2E9C-101B-9397-08002B2CF9AE}" pid="3" name="FSC#EVDCFG@15.1400:FileRespEmail">
    <vt:lpwstr>christa.stauffer@be.ch</vt:lpwstr>
  </property>
  <property fmtid="{D5CDD505-2E9C-101B-9397-08002B2CF9AE}" pid="4" name="FSC#EVDCFG@15.1400:FileRespHome">
    <vt:lpwstr>Bern</vt:lpwstr>
  </property>
  <property fmtid="{D5CDD505-2E9C-101B-9397-08002B2CF9AE}" pid="5" name="FSC#EVDCFG@15.1400:FileRespStreet">
    <vt:lpwstr>Brünnenstrasse 66</vt:lpwstr>
  </property>
  <property fmtid="{D5CDD505-2E9C-101B-9397-08002B2CF9AE}" pid="6" name="FSC#EVDCFG@15.1400:FileRespZipCode">
    <vt:lpwstr>CH-3018</vt:lpwstr>
  </property>
  <property fmtid="{D5CDD505-2E9C-101B-9397-08002B2CF9AE}" pid="7" name="FSC#EVDCFG@15.1400:FileRespFax">
    <vt:lpwstr>+41 31 634 50 00</vt:lpwstr>
  </property>
  <property fmtid="{D5CDD505-2E9C-101B-9397-08002B2CF9AE}" pid="8" name="FSC#EVDCFG@15.1400:FileRespTel">
    <vt:lpwstr>+41 31 633 62 93</vt:lpwstr>
  </property>
  <property fmtid="{D5CDD505-2E9C-101B-9397-08002B2CF9AE}" pid="9" name="FSC#EVDCFG@15.1400:FileRespMobile">
    <vt:lpwstr/>
  </property>
  <property fmtid="{D5CDD505-2E9C-101B-9397-08002B2CF9AE}" pid="10" name="FSC#EVDCFG@15.1400:FileRespshortsign">
    <vt:lpwstr>fpmd</vt:lpwstr>
  </property>
  <property fmtid="{D5CDD505-2E9C-101B-9397-08002B2CF9AE}" pid="11" name="FSC#EVDCFG@15.1400:SalutationGermanUser">
    <vt:lpwstr/>
  </property>
  <property fmtid="{D5CDD505-2E9C-101B-9397-08002B2CF9AE}" pid="12" name="FSC#EVDCFG@15.1400:SalutationFrenchUser">
    <vt:lpwstr/>
  </property>
  <property fmtid="{D5CDD505-2E9C-101B-9397-08002B2CF9AE}" pid="13" name="FSC#EVDCFG@15.1400:SalutationItalianUser">
    <vt:lpwstr/>
  </property>
  <property fmtid="{D5CDD505-2E9C-101B-9397-08002B2CF9AE}" pid="14" name="FSC#EVDCFG@15.1400:SalutationEnglishUser">
    <vt:lpwstr/>
  </property>
  <property fmtid="{D5CDD505-2E9C-101B-9397-08002B2CF9AE}" pid="15" name="FSC#EVDCFG@15.1400:FileRespOrgShortname">
    <vt:lpwstr>SIF/StOS</vt:lpwstr>
  </property>
  <property fmtid="{D5CDD505-2E9C-101B-9397-08002B2CF9AE}" pid="16" name="FSC#EVDCFG@15.1400:SalutationGerman">
    <vt:lpwstr>Stab Organisation und Strategie</vt:lpwstr>
  </property>
  <property fmtid="{D5CDD505-2E9C-101B-9397-08002B2CF9AE}" pid="17" name="FSC#EVDCFG@15.1400:SalutationFrench">
    <vt:lpwstr>Etat-major Organisation et stratégie</vt:lpwstr>
  </property>
  <property fmtid="{D5CDD505-2E9C-101B-9397-08002B2CF9AE}" pid="18" name="FSC#EVDCFG@15.1400:SalutationEnglish">
    <vt:lpwstr/>
  </property>
  <property fmtid="{D5CDD505-2E9C-101B-9397-08002B2CF9AE}" pid="19" name="FSC#EVDCFG@15.1400:SalutationItalian">
    <vt:lpwstr/>
  </property>
  <property fmtid="{D5CDD505-2E9C-101B-9397-08002B2CF9AE}" pid="20" name="FSC#EVDCFG@15.1400:DocumentID">
    <vt:lpwstr/>
  </property>
  <property fmtid="{D5CDD505-2E9C-101B-9397-08002B2CF9AE}" pid="21" name="FSC#EVDCFG@15.1400:Dossierref">
    <vt:lpwstr/>
  </property>
  <property fmtid="{D5CDD505-2E9C-101B-9397-08002B2CF9AE}" pid="22" name="FSC#EVDCFG@15.1400:DossierFSID">
    <vt:lpwstr>1538</vt:lpwstr>
  </property>
  <property fmtid="{D5CDD505-2E9C-101B-9397-08002B2CF9AE}" pid="23" name="FSC#EVDCFG@15.1400:ResponsibleBureau_DE">
    <vt:lpwstr>UBit Schweiz AG</vt:lpwstr>
  </property>
  <property fmtid="{D5CDD505-2E9C-101B-9397-08002B2CF9AE}" pid="24" name="FSC#EVDCFG@15.1400:ResponsibleBureau_FR">
    <vt:lpwstr>UBit Suisse SA</vt:lpwstr>
  </property>
  <property fmtid="{D5CDD505-2E9C-101B-9397-08002B2CF9AE}" pid="25" name="FSC#EVDCFG@15.1400:ResponsibleBureau_EN">
    <vt:lpwstr>UBit Switzerland Inc.</vt:lpwstr>
  </property>
  <property fmtid="{D5CDD505-2E9C-101B-9397-08002B2CF9AE}" pid="26" name="FSC#EVDCFG@15.1400:ResponsibleBureau_IT">
    <vt:lpwstr>UBit Svizerra SA</vt:lpwstr>
  </property>
  <property fmtid="{D5CDD505-2E9C-101B-9397-08002B2CF9AE}" pid="27" name="CDB@BUND:ResponsibleLCaseBureauShort">
    <vt:lpwstr>sif</vt:lpwstr>
  </property>
  <property fmtid="{D5CDD505-2E9C-101B-9397-08002B2CF9AE}" pid="28" name="FSC#COOSYSTEM@1.1:Container">
    <vt:lpwstr>COO</vt:lpwstr>
  </property>
  <property fmtid="{D5CDD505-2E9C-101B-9397-08002B2CF9AE}" pid="29" name="MSIP_Label_74fdd986-87d9-48c6-acda-407b1ab5fef0_Enabled">
    <vt:lpwstr>true</vt:lpwstr>
  </property>
  <property fmtid="{D5CDD505-2E9C-101B-9397-08002B2CF9AE}" pid="30" name="MSIP_Label_74fdd986-87d9-48c6-acda-407b1ab5fef0_SetDate">
    <vt:lpwstr>2024-12-19T14:54:35Z</vt:lpwstr>
  </property>
  <property fmtid="{D5CDD505-2E9C-101B-9397-08002B2CF9AE}" pid="31" name="MSIP_Label_74fdd986-87d9-48c6-acda-407b1ab5fef0_Method">
    <vt:lpwstr>Standard</vt:lpwstr>
  </property>
  <property fmtid="{D5CDD505-2E9C-101B-9397-08002B2CF9AE}" pid="32" name="MSIP_Label_74fdd986-87d9-48c6-acda-407b1ab5fef0_Name">
    <vt:lpwstr>NICHT KLASSIFIZIERT</vt:lpwstr>
  </property>
  <property fmtid="{D5CDD505-2E9C-101B-9397-08002B2CF9AE}" pid="33" name="MSIP_Label_74fdd986-87d9-48c6-acda-407b1ab5fef0_SiteId">
    <vt:lpwstr>cb96f99a-a111-42d7-9f65-e111197ba4bb</vt:lpwstr>
  </property>
  <property fmtid="{D5CDD505-2E9C-101B-9397-08002B2CF9AE}" pid="34" name="MSIP_Label_74fdd986-87d9-48c6-acda-407b1ab5fef0_ActionId">
    <vt:lpwstr>2f5da8ac-421d-44a4-b02e-88e0ea147ce8</vt:lpwstr>
  </property>
  <property fmtid="{D5CDD505-2E9C-101B-9397-08002B2CF9AE}" pid="35" name="MSIP_Label_74fdd986-87d9-48c6-acda-407b1ab5fef0_ContentBits">
    <vt:lpwstr>0</vt:lpwstr>
  </property>
</Properties>
</file>